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3"/>
  </p:notesMasterIdLst>
  <p:sldIdLst>
    <p:sldId id="256" r:id="rId2"/>
    <p:sldId id="258" r:id="rId3"/>
    <p:sldId id="267" r:id="rId4"/>
    <p:sldId id="269" r:id="rId5"/>
    <p:sldId id="270" r:id="rId6"/>
    <p:sldId id="264" r:id="rId7"/>
    <p:sldId id="265" r:id="rId8"/>
    <p:sldId id="266" r:id="rId9"/>
    <p:sldId id="257" r:id="rId10"/>
    <p:sldId id="268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3399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67BA-8413-45C5-91A7-BA6052A65E5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CD08D-91AC-435E-950A-0AFBE9D66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67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A28F-7E4C-46A6-83E5-DC1074847320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FA85-A761-4CF3-9BC1-929B82D09D7A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EAF6-66A3-4157-9D26-F63B7EA21178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07B54-A3D8-4174-8640-7001E9FA3D9F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CB86-9F1E-47D1-8B2A-8597E9DC4E36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7E65-A996-4098-A5F4-F502434E9A03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94B8-28D5-47F2-9678-7D840058B490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3A28-AACA-4B71-AD17-9547E6BE3268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C389-09CD-4BED-8483-E5465790A19F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4257-06A5-4386-BC36-1DD351028CB2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0870-9DF7-4D96-A6F4-C4E4F02CB3D5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2CD839-ED9A-4681-BF68-A915819B1436}" type="datetime1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D03A883-3B51-4C6A-A0A5-051E612845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ologos.ru/novosti/Proekt_Otkrytoe_mnenie" TargetMode="External"/><Relationship Id="rId7" Type="http://schemas.openxmlformats.org/officeDocument/2006/relationships/hyperlink" Target="http://www.asi.org.ru/" TargetMode="External"/><Relationship Id="rId2" Type="http://schemas.openxmlformats.org/officeDocument/2006/relationships/hyperlink" Target="http://www.facebook.com/groups/289593911076225/3277802005909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ciologos.ru/upload/File/Otkrytoe_mnenie-Raspredelenie_otvetov_na_voprosy_ankety.pdf" TargetMode="External"/><Relationship Id="rId5" Type="http://schemas.openxmlformats.org/officeDocument/2006/relationships/hyperlink" Target="http://www.sociologos.ru/novosti/Zavershilsya_opros_naseleniya_Rossii_v_ramkah_proekta_OTKRYTOE_MNENIE" TargetMode="External"/><Relationship Id="rId4" Type="http://schemas.openxmlformats.org/officeDocument/2006/relationships/hyperlink" Target="http://www.sociologos.ru/novosti/Vtoroj_etap_realizacii_proekta_OTKRYTOE_MNENIE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gnum.ru/news/1501517.html" TargetMode="External"/><Relationship Id="rId3" Type="http://schemas.openxmlformats.org/officeDocument/2006/relationships/hyperlink" Target="http://tvrain.ru/teleshow/coffee_break/zachem_obedinyayutsya_vse_sotsiologi_strany-159860/" TargetMode="External"/><Relationship Id="rId7" Type="http://schemas.openxmlformats.org/officeDocument/2006/relationships/hyperlink" Target="http://mn.ru/society_sociology/20120217/311655445.html" TargetMode="External"/><Relationship Id="rId2" Type="http://schemas.openxmlformats.org/officeDocument/2006/relationships/hyperlink" Target="http://mn.ru/society_sociology/20120202/31080637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sbook.ru/node/45886" TargetMode="External"/><Relationship Id="rId5" Type="http://schemas.openxmlformats.org/officeDocument/2006/relationships/hyperlink" Target="http://www.regnum.ru/news/polit/1498696.html" TargetMode="External"/><Relationship Id="rId4" Type="http://schemas.openxmlformats.org/officeDocument/2006/relationships/hyperlink" Target="http://www.r-trends.ru/investigations/management/management_495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ocio-research.ru/" TargetMode="External"/><Relationship Id="rId2" Type="http://schemas.openxmlformats.org/officeDocument/2006/relationships/hyperlink" Target="http://www.789.ru/?go=foris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789.ru/?go=infoskan.ru" TargetMode="External"/><Relationship Id="rId5" Type="http://schemas.openxmlformats.org/officeDocument/2006/relationships/hyperlink" Target="http://www.789.ru/?go=tsair.ru" TargetMode="External"/><Relationship Id="rId4" Type="http://schemas.openxmlformats.org/officeDocument/2006/relationships/hyperlink" Target="http://www.789.ru/?go=socio-fon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789040"/>
            <a:ext cx="7642851" cy="1793167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Открытое мнение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433175" y="2284100"/>
            <a:ext cx="6511131" cy="329259"/>
          </a:xfrm>
        </p:spPr>
        <p:txBody>
          <a:bodyPr/>
          <a:lstStyle/>
          <a:p>
            <a:r>
              <a:rPr lang="ru-RU" dirty="0" smtClean="0"/>
              <a:t>Инициативный социологический Проект </a:t>
            </a:r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5936" y="6021288"/>
            <a:ext cx="4796408" cy="418336"/>
          </a:xfrm>
        </p:spPr>
        <p:txBody>
          <a:bodyPr/>
          <a:lstStyle/>
          <a:p>
            <a:r>
              <a:rPr lang="ru-RU" sz="1200" b="1" dirty="0" smtClean="0"/>
              <a:t>ПРЕЗЕНТАЦИЯ В </a:t>
            </a:r>
            <a:r>
              <a:rPr lang="ru-RU" sz="1200" b="1" dirty="0" err="1" smtClean="0"/>
              <a:t>ОбщественнОЙ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палатЕ</a:t>
            </a:r>
            <a:r>
              <a:rPr lang="ru-RU" sz="1200" b="1" dirty="0" smtClean="0"/>
              <a:t> </a:t>
            </a:r>
            <a:r>
              <a:rPr lang="ru-RU" sz="1200" b="1" dirty="0" smtClean="0"/>
              <a:t>РФ. Москва, 21 февраля 2012 г.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746911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Источники информации о проекте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925504" cy="3579849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Группа «Открытое мнение» в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www.facebook.com/groups/289593911076225/327780200590929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Информация о проекте на сайте </a:t>
            </a:r>
            <a:r>
              <a:rPr lang="en-US" dirty="0" smtClean="0"/>
              <a:t>Sociologos.ru:</a:t>
            </a:r>
          </a:p>
          <a:p>
            <a:pPr lvl="3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Информация о запуске проекта: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www.sociologos.ru/novosti/Proekt_Otkrytoe_mnenie</a:t>
            </a:r>
            <a:r>
              <a:rPr lang="en-US" dirty="0" smtClean="0"/>
              <a:t> </a:t>
            </a:r>
            <a:endParaRPr lang="ru-RU" dirty="0" smtClean="0"/>
          </a:p>
          <a:p>
            <a:pPr lvl="3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Пресс-релизы </a:t>
            </a:r>
            <a:r>
              <a:rPr lang="ru-RU" dirty="0" smtClean="0"/>
              <a:t>о начале </a:t>
            </a:r>
            <a:r>
              <a:rPr lang="ru-RU" dirty="0" smtClean="0"/>
              <a:t>и ходе полевого </a:t>
            </a:r>
            <a:r>
              <a:rPr lang="ru-RU" dirty="0" smtClean="0"/>
              <a:t>этапа проекта: </a:t>
            </a: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www.sociologos.ru/novosti/Vtoroj_etap_realizacii_proekta_OTKRYTOE_MNENIE</a:t>
            </a:r>
            <a:r>
              <a:rPr lang="en-US" dirty="0" smtClean="0"/>
              <a:t> </a:t>
            </a:r>
            <a:endParaRPr lang="ru-RU" dirty="0" smtClean="0"/>
          </a:p>
          <a:p>
            <a:pPr lvl="3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Пресс-релиз о завершении полевых работ исследования: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www.sociologos.ru/novosti/Zavershilsya_opros_naseleniya_Rossii_v_ramkah_proekta_OTKRYTOE_MNENIE</a:t>
            </a:r>
            <a:r>
              <a:rPr lang="ru-RU" dirty="0" smtClean="0"/>
              <a:t> </a:t>
            </a:r>
            <a:endParaRPr lang="ru-RU" dirty="0" smtClean="0"/>
          </a:p>
          <a:p>
            <a:pPr lvl="3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Распределение ответов на вопросы </a:t>
            </a:r>
            <a:r>
              <a:rPr lang="ru-RU" dirty="0" smtClean="0"/>
              <a:t>анкеты опроса населения: </a:t>
            </a:r>
            <a:r>
              <a:rPr lang="en-US" dirty="0" smtClean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www.sociologos.ru/upload/File/Otkrytoe_mnenie-Raspredelenie_otvetov_na_voprosy_ankety.pdf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Новости проекта на сайте Агентства социальной информации (АСИ)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www.asi.org.ru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ПУБЛИКАЦИИ О ПРОЕКТЕ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80728"/>
            <a:ext cx="7560840" cy="3888432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5200" dirty="0" smtClean="0"/>
              <a:t>Общая погрешность. Социологи объединятся для исследования настроений россиян (Московские новости, 2 февраля)</a:t>
            </a:r>
          </a:p>
          <a:p>
            <a:pPr lvl="3">
              <a:buFont typeface="Arial" pitchFamily="34" charset="0"/>
              <a:buChar char="•"/>
            </a:pPr>
            <a:r>
              <a:rPr lang="en-US" sz="5200" dirty="0" smtClean="0">
                <a:hlinkClick r:id="rId2"/>
              </a:rPr>
              <a:t>http://</a:t>
            </a:r>
            <a:r>
              <a:rPr lang="en-US" sz="5200" dirty="0" smtClean="0">
                <a:hlinkClick r:id="rId2"/>
              </a:rPr>
              <a:t>mn.ru/society_sociology/20120202/310806377.html</a:t>
            </a:r>
            <a:r>
              <a:rPr lang="en-US" sz="5200" dirty="0" smtClean="0"/>
              <a:t> </a:t>
            </a:r>
            <a:endParaRPr lang="ru-RU" sz="5200" dirty="0" smtClean="0"/>
          </a:p>
          <a:p>
            <a:pPr>
              <a:buFont typeface="Arial" pitchFamily="34" charset="0"/>
              <a:buChar char="•"/>
            </a:pPr>
            <a:r>
              <a:rPr lang="ru-RU" sz="5200" dirty="0" smtClean="0"/>
              <a:t>Зачем объединяются все социологи страны (Телеканал «Дождь», 2 февраля)</a:t>
            </a:r>
          </a:p>
          <a:p>
            <a:pPr lvl="3">
              <a:buFont typeface="Arial" pitchFamily="34" charset="0"/>
              <a:buChar char="•"/>
            </a:pPr>
            <a:r>
              <a:rPr lang="ru-RU" sz="5200" dirty="0" smtClean="0">
                <a:hlinkClick r:id="rId3"/>
              </a:rPr>
              <a:t>http://tvrain.ru/teleshow/coffee_break/zachem_obedinyayutsya_vse_sotsiologi_strany-159860</a:t>
            </a:r>
            <a:r>
              <a:rPr lang="ru-RU" sz="5200" dirty="0" smtClean="0">
                <a:hlinkClick r:id="rId3"/>
              </a:rPr>
              <a:t>/</a:t>
            </a:r>
            <a:r>
              <a:rPr lang="en-US" sz="5200" dirty="0" smtClean="0"/>
              <a:t> </a:t>
            </a:r>
            <a:r>
              <a:rPr lang="ru-RU" sz="5200" dirty="0" smtClean="0"/>
              <a:t> </a:t>
            </a:r>
            <a:r>
              <a:rPr lang="en-US" sz="5200" dirty="0" smtClean="0"/>
              <a:t> </a:t>
            </a:r>
            <a:endParaRPr lang="ru-RU" sz="5200" dirty="0" smtClean="0"/>
          </a:p>
          <a:p>
            <a:pPr>
              <a:buFont typeface="Arial" pitchFamily="34" charset="0"/>
              <a:buChar char="•"/>
            </a:pPr>
            <a:r>
              <a:rPr lang="ru-RU" sz="5200" dirty="0" smtClean="0"/>
              <a:t>Правду в глаза. Социологи решили обойтись без заказчиков (Портал Research&amp;Trends , 13 февраля)</a:t>
            </a:r>
          </a:p>
          <a:p>
            <a:pPr lvl="3">
              <a:buFont typeface="Arial" pitchFamily="34" charset="0"/>
              <a:buChar char="•"/>
            </a:pPr>
            <a:r>
              <a:rPr lang="ru-RU" sz="5200" dirty="0" smtClean="0">
                <a:hlinkClick r:id="rId4"/>
              </a:rPr>
              <a:t>http://</a:t>
            </a:r>
            <a:r>
              <a:rPr lang="ru-RU" sz="5200" dirty="0" smtClean="0">
                <a:hlinkClick r:id="rId4"/>
              </a:rPr>
              <a:t>www.r-trends.ru/investigations/management/management_495.html</a:t>
            </a:r>
            <a:r>
              <a:rPr lang="en-US" sz="5200" dirty="0" smtClean="0"/>
              <a:t> </a:t>
            </a:r>
            <a:r>
              <a:rPr lang="ru-RU" sz="5200" dirty="0" smtClean="0"/>
              <a:t> </a:t>
            </a:r>
            <a:endParaRPr lang="ru-RU" sz="5200" dirty="0" smtClean="0"/>
          </a:p>
          <a:p>
            <a:pPr>
              <a:buFont typeface="Arial" pitchFamily="34" charset="0"/>
              <a:buChar char="•"/>
            </a:pPr>
            <a:r>
              <a:rPr lang="ru-RU" sz="5200" dirty="0" smtClean="0"/>
              <a:t>Архангельские социологи принимают участие в проекте "Открытое мнение« (ИА REGNUM, 14 февраля)</a:t>
            </a:r>
          </a:p>
          <a:p>
            <a:pPr lvl="3">
              <a:buFont typeface="Arial" pitchFamily="34" charset="0"/>
              <a:buChar char="•"/>
            </a:pPr>
            <a:r>
              <a:rPr lang="ru-RU" sz="5200" dirty="0" smtClean="0">
                <a:hlinkClick r:id="rId5"/>
              </a:rPr>
              <a:t>http://</a:t>
            </a:r>
            <a:r>
              <a:rPr lang="ru-RU" sz="5200" dirty="0" smtClean="0">
                <a:hlinkClick r:id="rId5"/>
              </a:rPr>
              <a:t>www.regnum.ru/news/polit/1498696.html</a:t>
            </a:r>
            <a:r>
              <a:rPr lang="en-US" sz="5200" dirty="0" smtClean="0"/>
              <a:t> </a:t>
            </a:r>
            <a:r>
              <a:rPr lang="ru-RU" sz="5200" dirty="0" smtClean="0"/>
              <a:t> </a:t>
            </a:r>
            <a:endParaRPr lang="ru-RU" sz="5200" dirty="0" smtClean="0"/>
          </a:p>
          <a:p>
            <a:pPr>
              <a:buFont typeface="Arial" pitchFamily="34" charset="0"/>
              <a:buChar char="•"/>
            </a:pPr>
            <a:r>
              <a:rPr lang="ru-RU" sz="5200" dirty="0" smtClean="0"/>
              <a:t>ЗАПУЩЕН ПОЛЕВОЙ ЭТАП ИССЛЕДОВАНИЯ «ОТКРЫТОЕ МНЕНИЕ» (Портал Госбук, 14 февраля)</a:t>
            </a:r>
          </a:p>
          <a:p>
            <a:pPr lvl="3">
              <a:buFont typeface="Arial" pitchFamily="34" charset="0"/>
              <a:buChar char="•"/>
            </a:pPr>
            <a:r>
              <a:rPr lang="en-US" sz="5200" dirty="0" smtClean="0">
                <a:hlinkClick r:id="rId6"/>
              </a:rPr>
              <a:t>http://</a:t>
            </a:r>
            <a:r>
              <a:rPr lang="en-US" sz="5200" dirty="0" smtClean="0">
                <a:hlinkClick r:id="rId6"/>
              </a:rPr>
              <a:t>www.gosbook.ru/node/45886</a:t>
            </a:r>
            <a:r>
              <a:rPr lang="en-US" sz="5200" dirty="0" smtClean="0"/>
              <a:t> </a:t>
            </a:r>
            <a:endParaRPr lang="en-US" sz="5200" dirty="0" smtClean="0"/>
          </a:p>
          <a:p>
            <a:pPr>
              <a:buFont typeface="Arial" pitchFamily="34" charset="0"/>
              <a:buChar char="•"/>
            </a:pPr>
            <a:r>
              <a:rPr lang="ru-RU" sz="5200" dirty="0" smtClean="0"/>
              <a:t>Ручная выборка / Социологи готовят альтернативный электоральный рейтинг (Московские новости, 17 февраля )</a:t>
            </a:r>
          </a:p>
          <a:p>
            <a:pPr lvl="3">
              <a:buFont typeface="Arial" pitchFamily="34" charset="0"/>
              <a:buChar char="•"/>
            </a:pPr>
            <a:r>
              <a:rPr lang="ru-RU" sz="5200" dirty="0" smtClean="0">
                <a:hlinkClick r:id="rId7"/>
              </a:rPr>
              <a:t>http://</a:t>
            </a:r>
            <a:r>
              <a:rPr lang="ru-RU" sz="5200" dirty="0" smtClean="0">
                <a:hlinkClick r:id="rId7"/>
              </a:rPr>
              <a:t>mn.ru/society_sociology/20120217/311655445.html</a:t>
            </a:r>
            <a:r>
              <a:rPr lang="en-US" sz="5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5200" dirty="0" smtClean="0"/>
              <a:t>Независимый опрос «Открытое мнение» (ИА </a:t>
            </a:r>
            <a:r>
              <a:rPr lang="en-US" sz="5200" dirty="0" smtClean="0"/>
              <a:t>REGNUM</a:t>
            </a:r>
            <a:r>
              <a:rPr lang="ru-RU" sz="5200" dirty="0" smtClean="0"/>
              <a:t>, 21 </a:t>
            </a:r>
            <a:r>
              <a:rPr lang="ru-RU" sz="5200" dirty="0"/>
              <a:t>февраля )</a:t>
            </a:r>
          </a:p>
          <a:p>
            <a:pPr lvl="3">
              <a:buFont typeface="Arial" pitchFamily="34" charset="0"/>
              <a:buChar char="•"/>
            </a:pPr>
            <a:r>
              <a:rPr lang="en-US" sz="5200" dirty="0">
                <a:hlinkClick r:id="rId8"/>
              </a:rPr>
              <a:t>http://</a:t>
            </a:r>
            <a:r>
              <a:rPr lang="en-US" sz="5200" dirty="0" smtClean="0">
                <a:hlinkClick r:id="rId8"/>
              </a:rPr>
              <a:t>www.regnum.ru/news/1501517.html</a:t>
            </a:r>
            <a:r>
              <a:rPr lang="ru-RU" sz="5200" dirty="0" smtClean="0"/>
              <a:t> 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Содержание. План выступлений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2000" dirty="0" smtClean="0"/>
              <a:t>Проект «Открытое мнение»: основные задачи и схема реализации (С. Давыдов)</a:t>
            </a:r>
          </a:p>
          <a:p>
            <a:pPr>
              <a:buFont typeface="+mj-lt"/>
              <a:buAutoNum type="arabicPeriod"/>
            </a:pPr>
            <a:r>
              <a:rPr lang="ru-RU" sz="2000" dirty="0" smtClean="0"/>
              <a:t>Проект «Открытое мнение» и профессиональное сообщество (А. Чепуренко)</a:t>
            </a:r>
          </a:p>
          <a:p>
            <a:pPr>
              <a:buFont typeface="+mj-lt"/>
              <a:buAutoNum type="arabicPeriod"/>
            </a:pPr>
            <a:r>
              <a:rPr lang="ru-RU" sz="2000" dirty="0" smtClean="0"/>
              <a:t>Подготовка инструментария исследования (И. Климов)</a:t>
            </a:r>
          </a:p>
          <a:p>
            <a:pPr>
              <a:buFont typeface="+mj-lt"/>
              <a:buAutoNum type="arabicPeriod"/>
            </a:pPr>
            <a:r>
              <a:rPr lang="ru-RU" sz="2000" dirty="0" smtClean="0"/>
              <a:t>Построение выборки и обработка данных (Т. Османов)</a:t>
            </a:r>
          </a:p>
          <a:p>
            <a:pPr>
              <a:buFont typeface="+mj-lt"/>
              <a:buAutoNum type="arabicPeriod"/>
            </a:pPr>
            <a:r>
              <a:rPr lang="ru-RU" sz="2000" dirty="0" smtClean="0"/>
              <a:t>Реализация полевых работ проекта (В. Токарев)</a:t>
            </a:r>
          </a:p>
          <a:p>
            <a:pPr>
              <a:buFont typeface="+mj-lt"/>
              <a:buAutoNum type="arabicPeriod"/>
            </a:pPr>
            <a:r>
              <a:rPr lang="ru-RU" sz="2000" dirty="0" smtClean="0"/>
              <a:t>Некоторые результаты опроса населения России (И. Климов)</a:t>
            </a:r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Круглый стол. Общественная палата РФ. Москва, 21 февраля 2012 г.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Формат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и принципы проекта «открытое мнение»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Формат проекта «Открытое мнение» - совместные открытые исследования (</a:t>
            </a:r>
            <a:r>
              <a:rPr lang="en-US" dirty="0" smtClean="0"/>
              <a:t>«collaborative open research» 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Основные приниципы проекта «Открытое мнение»: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исследовательский проект инициируется, самостоятельно финансируется и реализуется независимой группой профессиональных социологов и представителей общественности;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проект реализуется на условиях сетевой кооперации и добровольного сотрудничества специалистов из разных организаций в отсутствии какой-либо формальной иерархической структуры;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проект реализуется полностью открыто (публично) на всех этапах исследования, а его результаты становятся доступными всем желающим для анализа и публикации.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ЦЕЛЬ ПРОЕКТА «ОТКРЫТОЕ МНЕНИЕ»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Основная цель проекта «Открытое мнение» – получение достоверной, надежной и общедоступной исследовательской информации о состоянии общественного мнения в России.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Проект не конкурирует с исследованиями известных «опросных фабрик», а дополняет имеющуюся информацию сопоставимыми сведениями, полученными иными способами и на основе новых организационых технологий.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Инициатива «Открытое мнение» вызвана обеспокоенностью профессионального социологического сообщества возросшим недоверием общества к проводимым опросным исследованиям, голословными и порой совершенно необоснованными обвинениями в адрес социологов, которые звучат в СМИ и сопровождаются разного рода домыслами, мифами, непрофессиональной, а порой и явно ошибочной интерпретацией исследовательских данных.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Активные УЧАСТНИКИ проекта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" name="Content Placeholder 5" descr="Давыдо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3501008"/>
            <a:ext cx="2876550" cy="6477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7" name="Picture 6" descr="Звоновск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20888"/>
            <a:ext cx="2876550" cy="666750"/>
          </a:xfrm>
          <a:prstGeom prst="rect">
            <a:avLst/>
          </a:prstGeom>
        </p:spPr>
      </p:pic>
      <p:pic>
        <p:nvPicPr>
          <p:cNvPr id="8" name="Picture 7" descr="Задорин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1340768"/>
            <a:ext cx="2476500" cy="590550"/>
          </a:xfrm>
          <a:prstGeom prst="rect">
            <a:avLst/>
          </a:prstGeom>
        </p:spPr>
      </p:pic>
      <p:pic>
        <p:nvPicPr>
          <p:cNvPr id="9" name="Picture 8" descr="Климов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1412776"/>
            <a:ext cx="2867025" cy="590550"/>
          </a:xfrm>
          <a:prstGeom prst="rect">
            <a:avLst/>
          </a:prstGeom>
        </p:spPr>
      </p:pic>
      <p:pic>
        <p:nvPicPr>
          <p:cNvPr id="10" name="Picture 9" descr="Османов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0152" y="1340768"/>
            <a:ext cx="2847975" cy="590550"/>
          </a:xfrm>
          <a:prstGeom prst="rect">
            <a:avLst/>
          </a:prstGeom>
        </p:spPr>
      </p:pic>
      <p:pic>
        <p:nvPicPr>
          <p:cNvPr id="11" name="Picture 10" descr="Низгораев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84168" y="3429000"/>
            <a:ext cx="2819400" cy="666750"/>
          </a:xfrm>
          <a:prstGeom prst="rect">
            <a:avLst/>
          </a:prstGeom>
        </p:spPr>
      </p:pic>
      <p:pic>
        <p:nvPicPr>
          <p:cNvPr id="12" name="Picture 11" descr="Абрамов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3501008"/>
            <a:ext cx="2876550" cy="561975"/>
          </a:xfrm>
          <a:prstGeom prst="rect">
            <a:avLst/>
          </a:prstGeom>
        </p:spPr>
      </p:pic>
      <p:pic>
        <p:nvPicPr>
          <p:cNvPr id="13" name="Picture 12" descr="Токарев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56176" y="2348880"/>
            <a:ext cx="2867025" cy="590550"/>
          </a:xfrm>
          <a:prstGeom prst="rect">
            <a:avLst/>
          </a:prstGeom>
        </p:spPr>
      </p:pic>
      <p:pic>
        <p:nvPicPr>
          <p:cNvPr id="14" name="Picture 13" descr="Проект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555776" y="2276872"/>
            <a:ext cx="3701969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ХРОНИКА проекта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16 декабря 2011 – И. Задорин публикует обращение к профессиональному сообществу с призывом провести «полностью ОТКРЫТОЕ ИССЛЕДОВАНИЕ общественного мнения в стране </a:t>
            </a:r>
            <a:r>
              <a:rPr lang="en-US" dirty="0" smtClean="0"/>
              <a:t>&lt;…&gt; </a:t>
            </a:r>
            <a:r>
              <a:rPr lang="ru-RU" dirty="0" smtClean="0"/>
              <a:t>к которому никто не смог бы предъявить претензии в «заказухе», «конъюнктуре» и «халтуре». Создана открытая группа «Открытое мнение» в </a:t>
            </a:r>
            <a:r>
              <a:rPr lang="en-US" dirty="0" err="1" smtClean="0"/>
              <a:t>Facebook</a:t>
            </a:r>
            <a:r>
              <a:rPr lang="ru-RU" dirty="0" smtClean="0"/>
              <a:t>, в которую включены 33 человека. (По состоянию на 21 февраля в группе 216 участников.)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20 декабря 2011 – сформулированы первые правила работы группы (закрытый формат, прием в члены по клубному принципу и др.), вторым модератором становится И. Климов. Т. Османов инициирует обсуждение метода исследования, предложив использование метода телефонного опроса и схему его реализации с участием нескольких колл-центров.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22 декабря 2011 – начало обсуждения тем и вопросов анкеты исследования (И. Климов). И. Задорин инициирует сбор информации о готовниости региональных социологических компаний принять участие в исследовании.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ХРОНИКА проекта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26 декабря 2011– начинается обсуждение схемы финансирования проекта (в части оплаты работ интервьюеров).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29 января 2012 – подведены итоги обсуждения проекта. Принято решение о схеме его реализации. Определены активисты преокта, которые будут отвечать за его различные направления.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1 февраля 2012 – активисты проекта обсуждают его дальнейшую реализацию на VI научно-практической конференции памяти А.О. Крыштановского в НИУ ВШЭ. Представлен на обсуждение первый эскиз анкеты (И. Климов); всего в процессе подготовки было создано 10 вариантов.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2 февраля 2012 – сформирован пул из 4 колл-центров, готовых принять участие в исследовании (Архангельск, Волгоград, Самара, Новосибирск). Позднее присоедняется пятый колл-центр из Казани. Координацию полевых работ осуществляют В. Звоновский и В. Токарев.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ХРОНИКА проекта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8069520" cy="3579849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4 февраля 2012 – Т. Османовым представлена на обсуждение методика составления выборки исследования.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10 февраля 2012 – начало полевых работ. Сбор информации осуществлялся в течение 10 дней, всего было опрошено 3358 человек.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11 февраля 2012 – опубликован первый пресс-релиз о запуске полевых работ проекта «Открытое мнение». На сайте </a:t>
            </a:r>
            <a:r>
              <a:rPr lang="en-US" dirty="0" smtClean="0"/>
              <a:t>Sociologos.ru </a:t>
            </a:r>
            <a:r>
              <a:rPr lang="ru-RU" dirty="0" smtClean="0"/>
              <a:t>опубликованы анкета опроса и методика формирования выборки исследования.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16 февраля 2012 – группа вновь приобретает статус открытой. Количество </a:t>
            </a:r>
            <a:r>
              <a:rPr lang="ru-RU" dirty="0" smtClean="0"/>
              <a:t>администраторов </a:t>
            </a:r>
            <a:r>
              <a:rPr lang="ru-RU" dirty="0" smtClean="0"/>
              <a:t>группы расширяется до </a:t>
            </a:r>
            <a:r>
              <a:rPr lang="en-US" dirty="0" smtClean="0"/>
              <a:t>4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20 февраля 2012 – поздно вечером опубликован пресс-релиз с распределением ответов на вопросы анкеты исследования.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Сбор первичных данных. </a:t>
            </a:r>
            <a:r>
              <a:rPr lang="ru-RU" dirty="0" err="1" smtClean="0">
                <a:solidFill>
                  <a:srgbClr val="0070C0"/>
                </a:solidFill>
              </a:rPr>
              <a:t>Колл</a:t>
            </a:r>
            <a:r>
              <a:rPr lang="ru-RU" dirty="0" smtClean="0">
                <a:solidFill>
                  <a:srgbClr val="0070C0"/>
                </a:solidFill>
              </a:rPr>
              <a:t>-центры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893496" cy="34747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Центр социологических и маркетинговых исследований «</a:t>
            </a:r>
            <a:r>
              <a:rPr lang="ru-RU" b="1" dirty="0" err="1"/>
              <a:t>Форис</a:t>
            </a:r>
            <a:r>
              <a:rPr lang="ru-RU" b="1" dirty="0"/>
              <a:t>» </a:t>
            </a:r>
            <a:r>
              <a:rPr lang="ru-RU" b="1" dirty="0" smtClean="0"/>
              <a:t>(</a:t>
            </a:r>
            <a:r>
              <a:rPr lang="ru-RU" b="1" dirty="0"/>
              <a:t>г. Архангельск</a:t>
            </a:r>
            <a:r>
              <a:rPr lang="ru-RU" dirty="0"/>
              <a:t>)</a:t>
            </a:r>
            <a:br>
              <a:rPr lang="ru-RU" dirty="0"/>
            </a:br>
            <a:r>
              <a:rPr lang="ru-RU" u="sng" dirty="0">
                <a:hlinkClick r:id="rId2"/>
              </a:rPr>
              <a:t>www.foris.ru</a:t>
            </a:r>
            <a:br>
              <a:rPr lang="ru-RU" u="sng" dirty="0">
                <a:hlinkClick r:id="rId2"/>
              </a:rPr>
            </a:br>
            <a:r>
              <a:rPr lang="ru-RU" dirty="0"/>
              <a:t>(8182) 28-70-72, (8182) 28-70-73, (8182) 65-20-00</a:t>
            </a:r>
          </a:p>
          <a:p>
            <a:pPr lvl="0"/>
            <a:r>
              <a:rPr lang="ru-RU" b="1" dirty="0"/>
              <a:t>Центр социологических и маркетинговых исследований «Аналитик» (г. Волгоград)</a:t>
            </a:r>
            <a:r>
              <a:rPr lang="ru-RU" dirty="0"/>
              <a:t/>
            </a:r>
            <a:br>
              <a:rPr lang="ru-RU" dirty="0"/>
            </a:br>
            <a:r>
              <a:rPr lang="ru-RU" u="sng" dirty="0">
                <a:hlinkClick r:id="rId3"/>
              </a:rPr>
              <a:t>www.socio-research.ru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(8442) 73-61-68, (8442) 73-63-47, (8442) 28-39-39</a:t>
            </a:r>
          </a:p>
          <a:p>
            <a:pPr lvl="0"/>
            <a:r>
              <a:rPr lang="ru-RU" b="1" dirty="0"/>
              <a:t>Фонд социальных исследований (г. Самара)</a:t>
            </a:r>
            <a:r>
              <a:rPr lang="ru-RU" dirty="0"/>
              <a:t/>
            </a:r>
            <a:br>
              <a:rPr lang="ru-RU" dirty="0"/>
            </a:br>
            <a:r>
              <a:rPr lang="ru-RU" u="sng" dirty="0">
                <a:hlinkClick r:id="rId4"/>
              </a:rPr>
              <a:t>www.socio-fond.com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(846) 229-67-33</a:t>
            </a:r>
          </a:p>
          <a:p>
            <a:pPr lvl="0"/>
            <a:r>
              <a:rPr lang="ru-RU" b="1" dirty="0"/>
              <a:t>Центр аналитических исследований и разработок (г. Казань)</a:t>
            </a:r>
            <a:r>
              <a:rPr lang="ru-RU" dirty="0"/>
              <a:t/>
            </a:r>
            <a:br>
              <a:rPr lang="ru-RU" dirty="0"/>
            </a:br>
            <a:r>
              <a:rPr lang="ru-RU" u="sng" dirty="0">
                <a:hlinkClick r:id="rId5"/>
              </a:rPr>
              <a:t>www.tsair.ru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(843) 295-25-56, (843) 295-58-09</a:t>
            </a:r>
          </a:p>
          <a:p>
            <a:pPr lvl="0"/>
            <a:r>
              <a:rPr lang="ru-RU" b="1" dirty="0"/>
              <a:t>ЦМИ </a:t>
            </a:r>
            <a:r>
              <a:rPr lang="ru-RU" b="1" dirty="0" err="1"/>
              <a:t>Инфоскан</a:t>
            </a:r>
            <a:r>
              <a:rPr lang="ru-RU" b="1" dirty="0"/>
              <a:t> (г. Новосибирск)</a:t>
            </a:r>
            <a:r>
              <a:rPr lang="ru-RU" dirty="0"/>
              <a:t/>
            </a:r>
            <a:br>
              <a:rPr lang="ru-RU" dirty="0"/>
            </a:br>
            <a:r>
              <a:rPr lang="ru-RU" u="sng" dirty="0">
                <a:hlinkClick r:id="rId6"/>
              </a:rPr>
              <a:t>www.infoskan.ru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(383) 226-48-36, (383) 226-53-49, (383) 2000-923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3A883-3B51-4C6A-A0A5-051E612845D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Общественная палата РФ. Москва, 21 февраля 2012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33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242</TotalTime>
  <Words>1051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Открытое мнение</vt:lpstr>
      <vt:lpstr>Содержание. План выступлений</vt:lpstr>
      <vt:lpstr>Формат и принципы проекта «открытое мнение»</vt:lpstr>
      <vt:lpstr>ЦЕЛЬ ПРОЕКТА «ОТКРЫТОЕ МНЕНИЕ»</vt:lpstr>
      <vt:lpstr>Активные УЧАСТНИКИ проекта</vt:lpstr>
      <vt:lpstr>ХРОНИКА проекта</vt:lpstr>
      <vt:lpstr>ХРОНИКА проекта</vt:lpstr>
      <vt:lpstr>ХРОНИКА проекта</vt:lpstr>
      <vt:lpstr>Сбор первичных данных. Колл-центры</vt:lpstr>
      <vt:lpstr>Источники информации о проекте</vt:lpstr>
      <vt:lpstr>ПУБЛИКАЦИИ О ПРОЕКТЕ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Давыдов С.Г.</dc:creator>
  <cp:lastModifiedBy>Igor V. Zadorin</cp:lastModifiedBy>
  <cp:revision>33</cp:revision>
  <dcterms:created xsi:type="dcterms:W3CDTF">2012-02-20T21:07:54Z</dcterms:created>
  <dcterms:modified xsi:type="dcterms:W3CDTF">2012-02-21T17:00:18Z</dcterms:modified>
</cp:coreProperties>
</file>