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271" r:id="rId2"/>
    <p:sldId id="309" r:id="rId3"/>
    <p:sldId id="319" r:id="rId4"/>
    <p:sldId id="305" r:id="rId5"/>
    <p:sldId id="320" r:id="rId6"/>
    <p:sldId id="321" r:id="rId7"/>
    <p:sldId id="322" r:id="rId8"/>
    <p:sldId id="323" r:id="rId9"/>
    <p:sldId id="311" r:id="rId10"/>
    <p:sldId id="286" r:id="rId11"/>
    <p:sldId id="293" r:id="rId12"/>
    <p:sldId id="292" r:id="rId13"/>
    <p:sldId id="312" r:id="rId14"/>
    <p:sldId id="317" r:id="rId15"/>
    <p:sldId id="294" r:id="rId16"/>
    <p:sldId id="313" r:id="rId17"/>
    <p:sldId id="297" r:id="rId18"/>
    <p:sldId id="296" r:id="rId19"/>
    <p:sldId id="314" r:id="rId20"/>
    <p:sldId id="299" r:id="rId21"/>
    <p:sldId id="318" r:id="rId22"/>
    <p:sldId id="307" r:id="rId23"/>
    <p:sldId id="301" r:id="rId24"/>
    <p:sldId id="324" r:id="rId25"/>
    <p:sldId id="315" r:id="rId26"/>
    <p:sldId id="302" r:id="rId27"/>
    <p:sldId id="304" r:id="rId28"/>
    <p:sldId id="308" r:id="rId29"/>
    <p:sldId id="280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253">
          <p15:clr>
            <a:srgbClr val="A4A3A4"/>
          </p15:clr>
        </p15:guide>
        <p15:guide id="2" pos="569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F2700"/>
    <a:srgbClr val="AC2E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458" autoAdjust="0"/>
    <p:restoredTop sz="87304" autoAdjust="0"/>
  </p:normalViewPr>
  <p:slideViewPr>
    <p:cSldViewPr>
      <p:cViewPr varScale="1">
        <p:scale>
          <a:sx n="102" d="100"/>
          <a:sy n="102" d="100"/>
        </p:scale>
        <p:origin x="-84" y="-198"/>
      </p:cViewPr>
      <p:guideLst>
        <p:guide orient="horz" pos="1253"/>
        <p:guide pos="569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81" d="100"/>
          <a:sy n="81" d="100"/>
        </p:scale>
        <p:origin x="-195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E71A4B-3DE1-4111-9A24-3170002C5D9B}" type="datetimeFigureOut">
              <a:rPr lang="ru-RU" smtClean="0"/>
              <a:pPr/>
              <a:t>16.10.2014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2170BE-9995-49CB-A63D-4250DF5F12C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55864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4CA3FF-078B-4A49-B9D9-463892C66C15}" type="datetimeFigureOut">
              <a:rPr lang="ru-RU" smtClean="0"/>
              <a:pPr/>
              <a:t>16.10.2014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E1986E-9C68-4F2A-95A9-EFBAFE8E82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7155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___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E1986E-9C68-4F2A-95A9-EFBAFE8E8208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40171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png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png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8.png"/><Relationship Id="rId7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hyperlink" Target="mailto:info@zircon.ru" TargetMode="External"/><Relationship Id="rId5" Type="http://schemas.openxmlformats.org/officeDocument/2006/relationships/hyperlink" Target="http://www.zircon.ru/" TargetMode="Externa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6" descr="\\zrg01\home\maltceva\ЦИРКОН_презентация\Финал\Для презентации\Белый фон для заголовка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2420887"/>
            <a:ext cx="7092280" cy="1546787"/>
          </a:xfrm>
          <a:prstGeom prst="rect">
            <a:avLst/>
          </a:prstGeom>
          <a:noFill/>
        </p:spPr>
      </p:pic>
      <p:pic>
        <p:nvPicPr>
          <p:cNvPr id="12" name="Picture 5" descr="\\zrg01\home\maltceva\ЦИРКОН_презентация\Финал\Для презентации\Красный фон для заголовка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1720" y="3547475"/>
            <a:ext cx="7092280" cy="601605"/>
          </a:xfrm>
          <a:prstGeom prst="rect">
            <a:avLst/>
          </a:prstGeom>
          <a:noFill/>
        </p:spPr>
      </p:pic>
      <p:pic>
        <p:nvPicPr>
          <p:cNvPr id="16" name="Picture 4" descr="\\zrg01\home\maltceva\ЦИРКОН_презентация\Финал\Для презентации\Обложка\Шапка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60648"/>
            <a:ext cx="9144000" cy="578715"/>
          </a:xfrm>
          <a:prstGeom prst="rect">
            <a:avLst/>
          </a:prstGeom>
          <a:noFill/>
        </p:spPr>
      </p:pic>
      <p:sp>
        <p:nvSpPr>
          <p:cNvPr id="40" name="Текст 39"/>
          <p:cNvSpPr>
            <a:spLocks noGrp="1"/>
          </p:cNvSpPr>
          <p:nvPr>
            <p:ph type="body" sz="quarter" idx="16" hasCustomPrompt="1"/>
          </p:nvPr>
        </p:nvSpPr>
        <p:spPr>
          <a:xfrm>
            <a:off x="2484438" y="3640325"/>
            <a:ext cx="6480076" cy="436375"/>
          </a:xfrm>
          <a:prstGeom prst="rect">
            <a:avLst/>
          </a:prstGeom>
        </p:spPr>
        <p:txBody>
          <a:bodyPr>
            <a:noAutofit/>
          </a:bodyPr>
          <a:lstStyle>
            <a:lvl1pPr algn="r">
              <a:buNone/>
              <a:defRPr sz="2000" baseline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pPr lvl="0"/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7" name="Текст 39"/>
          <p:cNvSpPr>
            <a:spLocks noGrp="1"/>
          </p:cNvSpPr>
          <p:nvPr>
            <p:ph type="body" sz="quarter" idx="17" hasCustomPrompt="1"/>
          </p:nvPr>
        </p:nvSpPr>
        <p:spPr>
          <a:xfrm>
            <a:off x="2484437" y="4293096"/>
            <a:ext cx="6480175" cy="936104"/>
          </a:xfrm>
          <a:prstGeom prst="rect">
            <a:avLst/>
          </a:prstGeom>
        </p:spPr>
        <p:txBody>
          <a:bodyPr>
            <a:noAutofit/>
          </a:bodyPr>
          <a:lstStyle>
            <a:lvl1pPr algn="r">
              <a:spcBef>
                <a:spcPts val="0"/>
              </a:spcBef>
              <a:buNone/>
              <a:defRPr sz="1400" b="0" baseline="0">
                <a:solidFill>
                  <a:schemeClr val="tx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pPr lvl="0"/>
            <a:r>
              <a:rPr lang="ru-RU" dirty="0" smtClean="0"/>
              <a:t>ФИО, мероприятие, название</a:t>
            </a:r>
            <a:endParaRPr lang="ru-RU" dirty="0"/>
          </a:p>
        </p:txBody>
      </p:sp>
      <p:sp>
        <p:nvSpPr>
          <p:cNvPr id="54" name="Текст 39"/>
          <p:cNvSpPr>
            <a:spLocks noGrp="1"/>
          </p:cNvSpPr>
          <p:nvPr>
            <p:ph type="body" sz="quarter" idx="21" hasCustomPrompt="1"/>
          </p:nvPr>
        </p:nvSpPr>
        <p:spPr>
          <a:xfrm>
            <a:off x="3131840" y="6443126"/>
            <a:ext cx="2880320" cy="360040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spcBef>
                <a:spcPts val="0"/>
              </a:spcBef>
              <a:buNone/>
              <a:defRPr sz="1400" b="0" baseline="0">
                <a:solidFill>
                  <a:schemeClr val="bg1">
                    <a:lumMod val="5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pPr lvl="0"/>
            <a:r>
              <a:rPr lang="ru-RU" dirty="0" smtClean="0"/>
              <a:t>ДД.ММ.ГГГГ</a:t>
            </a:r>
            <a:endParaRPr lang="ru-RU" dirty="0"/>
          </a:p>
        </p:txBody>
      </p:sp>
      <p:sp>
        <p:nvSpPr>
          <p:cNvPr id="55" name="Текст 39"/>
          <p:cNvSpPr>
            <a:spLocks noGrp="1"/>
          </p:cNvSpPr>
          <p:nvPr>
            <p:ph type="body" sz="quarter" idx="22" hasCustomPrompt="1"/>
          </p:nvPr>
        </p:nvSpPr>
        <p:spPr>
          <a:xfrm>
            <a:off x="2483768" y="2564904"/>
            <a:ext cx="6480720" cy="864096"/>
          </a:xfrm>
          <a:prstGeom prst="rect">
            <a:avLst/>
          </a:prstGeom>
        </p:spPr>
        <p:txBody>
          <a:bodyPr>
            <a:noAutofit/>
          </a:bodyPr>
          <a:lstStyle>
            <a:lvl1pPr algn="r">
              <a:buNone/>
              <a:defRPr sz="2800" baseline="0">
                <a:solidFill>
                  <a:srgbClr val="6F2700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ru-RU" dirty="0"/>
          </a:p>
        </p:txBody>
      </p:sp>
      <p:pic>
        <p:nvPicPr>
          <p:cNvPr id="1027" name="Picture 3" descr="Z:\ZIRCON\ЦИРКОН_Реклама и PR\ФИРМЕННЫЙ СТИЛЬ\2012_Презентация ЦИРКОН (разработка)\Рисунки_для итоговой презентации\Значки новые\Белая стрелка в красном квадрате-01.png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816644" y="2348880"/>
            <a:ext cx="888157" cy="1406449"/>
          </a:xfrm>
          <a:prstGeom prst="rect">
            <a:avLst/>
          </a:prstGeom>
          <a:noFill/>
        </p:spPr>
      </p:pic>
      <p:pic>
        <p:nvPicPr>
          <p:cNvPr id="13" name="Picture 5" descr="\\zrg01\home\maltceva\ЦИРКОН_презентация\Финал\Для презентации\Обложка\Логотип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140600" y="5847259"/>
            <a:ext cx="810385" cy="812783"/>
          </a:xfrm>
          <a:prstGeom prst="rect">
            <a:avLst/>
          </a:prstGeom>
          <a:noFill/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bg>
      <p:bgPr>
        <a:blipFill dpi="0" rotWithShape="1">
          <a:blip r:embed="rId2" cstate="print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\\zrg01\home\maltceva\ЦИРКОН_презентация\Финал\Для презентации\Обложка\Белый фон для заголовка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067" y="2411288"/>
            <a:ext cx="7092933" cy="1738438"/>
          </a:xfrm>
          <a:prstGeom prst="rect">
            <a:avLst/>
          </a:prstGeom>
          <a:noFill/>
          <a:effectLst/>
        </p:spPr>
      </p:pic>
      <p:sp>
        <p:nvSpPr>
          <p:cNvPr id="15" name="Текст 39"/>
          <p:cNvSpPr>
            <a:spLocks noGrp="1"/>
          </p:cNvSpPr>
          <p:nvPr>
            <p:ph type="body" sz="quarter" idx="22" hasCustomPrompt="1"/>
          </p:nvPr>
        </p:nvSpPr>
        <p:spPr>
          <a:xfrm>
            <a:off x="2484437" y="2565400"/>
            <a:ext cx="6480175" cy="864096"/>
          </a:xfrm>
          <a:prstGeom prst="rect">
            <a:avLst/>
          </a:prstGeom>
        </p:spPr>
        <p:txBody>
          <a:bodyPr>
            <a:noAutofit/>
          </a:bodyPr>
          <a:lstStyle>
            <a:lvl1pPr algn="r">
              <a:buNone/>
              <a:defRPr sz="2800" baseline="0">
                <a:solidFill>
                  <a:srgbClr val="6F2700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ru-RU" dirty="0"/>
          </a:p>
        </p:txBody>
      </p:sp>
      <p:pic>
        <p:nvPicPr>
          <p:cNvPr id="18" name="Picture 5" descr="\\zrg01\home\maltceva\ЦИРКОН_презентация\Финал\Для презентации\Красный фон для заголовка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1720" y="3547475"/>
            <a:ext cx="7092280" cy="601605"/>
          </a:xfrm>
          <a:prstGeom prst="rect">
            <a:avLst/>
          </a:prstGeom>
          <a:noFill/>
        </p:spPr>
      </p:pic>
      <p:sp>
        <p:nvSpPr>
          <p:cNvPr id="14" name="Текст 39"/>
          <p:cNvSpPr>
            <a:spLocks noGrp="1"/>
          </p:cNvSpPr>
          <p:nvPr>
            <p:ph type="body" sz="quarter" idx="16" hasCustomPrompt="1"/>
          </p:nvPr>
        </p:nvSpPr>
        <p:spPr>
          <a:xfrm>
            <a:off x="2484438" y="3644900"/>
            <a:ext cx="6480175" cy="431800"/>
          </a:xfrm>
          <a:prstGeom prst="rect">
            <a:avLst/>
          </a:prstGeom>
        </p:spPr>
        <p:txBody>
          <a:bodyPr>
            <a:noAutofit/>
          </a:bodyPr>
          <a:lstStyle>
            <a:lvl1pPr algn="r">
              <a:buNone/>
              <a:defRPr sz="2000" baseline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pPr lvl="0"/>
            <a:r>
              <a:rPr lang="ru-RU" dirty="0" smtClean="0"/>
              <a:t>Образец подзаголовка</a:t>
            </a:r>
            <a:endParaRPr lang="ru-RU" dirty="0"/>
          </a:p>
        </p:txBody>
      </p:sp>
      <p:pic>
        <p:nvPicPr>
          <p:cNvPr id="9" name="Picture 3" descr="Z:\ZIRCON\ЦИРКОН_Реклама и PR\ФИРМЕННЫЙ СТИЛЬ\2012_Презентация ЦИРКОН (разработка)\Рисунки_для итоговой презентации\Значки новые\Белая стрелка в красном квадрате-01.png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16644" y="2348880"/>
            <a:ext cx="888157" cy="1406449"/>
          </a:xfrm>
          <a:prstGeom prst="rect">
            <a:avLst/>
          </a:prstGeom>
          <a:noFill/>
        </p:spPr>
      </p:pic>
      <p:sp>
        <p:nvSpPr>
          <p:cNvPr id="10" name="Номер слайда 10"/>
          <p:cNvSpPr txBox="1">
            <a:spLocks noChangeAspect="1"/>
          </p:cNvSpPr>
          <p:nvPr userDrawn="1"/>
        </p:nvSpPr>
        <p:spPr>
          <a:xfrm>
            <a:off x="8479548" y="6258889"/>
            <a:ext cx="432000" cy="432000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главление">
    <p:bg>
      <p:bgPr>
        <a:blipFill dpi="0" rotWithShape="1">
          <a:blip r:embed="rId2" cstate="print">
            <a:alphaModFix amt="5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3" descr="\\zrg01\home\maltceva\ЦИРКОН_презентация\Финал\Для презентации\Страница\Красная полоса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6583" y="836712"/>
            <a:ext cx="8697417" cy="207941"/>
          </a:xfrm>
          <a:prstGeom prst="rect">
            <a:avLst/>
          </a:prstGeom>
          <a:noFill/>
        </p:spPr>
      </p:pic>
      <p:sp>
        <p:nvSpPr>
          <p:cNvPr id="9" name="Содержимое 2"/>
          <p:cNvSpPr>
            <a:spLocks noGrp="1"/>
          </p:cNvSpPr>
          <p:nvPr>
            <p:ph sz="half" idx="1"/>
          </p:nvPr>
        </p:nvSpPr>
        <p:spPr>
          <a:xfrm>
            <a:off x="468313" y="1125538"/>
            <a:ext cx="7560071" cy="4823742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361950" indent="-361950">
              <a:spcBef>
                <a:spcPts val="600"/>
              </a:spcBef>
              <a:buClr>
                <a:srgbClr val="C00000"/>
              </a:buClr>
              <a:buFont typeface="+mj-lt"/>
              <a:buAutoNum type="arabicPeriod"/>
              <a:defRPr sz="1600" b="1">
                <a:solidFill>
                  <a:schemeClr val="tx1"/>
                </a:solidFill>
                <a:latin typeface="+mn-lt"/>
                <a:ea typeface="Open Sans" pitchFamily="34" charset="0"/>
                <a:cs typeface="Open Sans" pitchFamily="34" charset="0"/>
              </a:defRPr>
            </a:lvl1pPr>
            <a:lvl2pPr marL="628650" indent="-266700">
              <a:spcBef>
                <a:spcPts val="600"/>
              </a:spcBef>
              <a:buClr>
                <a:srgbClr val="C00000"/>
              </a:buClr>
              <a:buFont typeface="+mj-lt"/>
              <a:buAutoNum type="arabicPeriod"/>
              <a:tabLst/>
              <a:defRPr sz="1600">
                <a:latin typeface="+mn-lt"/>
              </a:defRPr>
            </a:lvl2pPr>
            <a:lvl3pPr marL="895350" indent="-266700" defTabSz="808038">
              <a:spcBef>
                <a:spcPts val="600"/>
              </a:spcBef>
              <a:buClr>
                <a:srgbClr val="C00000"/>
              </a:buClr>
              <a:buFont typeface="+mj-lt"/>
              <a:buAutoNum type="arabicPeriod"/>
              <a:defRPr sz="1600" i="1">
                <a:latin typeface="+mn-lt"/>
              </a:defRPr>
            </a:lvl3pPr>
            <a:lvl4pPr marL="900000" indent="-180975">
              <a:spcBef>
                <a:spcPts val="600"/>
              </a:spcBef>
              <a:buFont typeface="+mj-lt"/>
              <a:buAutoNum type="alphaLcParenR"/>
              <a:tabLst>
                <a:tab pos="1616075" algn="l"/>
              </a:tabLst>
              <a:defRPr sz="1600">
                <a:latin typeface="+mj-lt"/>
              </a:defRPr>
            </a:lvl4pPr>
            <a:lvl5pPr marL="1080000" indent="-179388">
              <a:spcBef>
                <a:spcPts val="600"/>
              </a:spcBef>
              <a:buFont typeface="+mj-lt"/>
              <a:buAutoNum type="romanLcPeriod"/>
              <a:tabLst/>
              <a:defRPr sz="1600">
                <a:latin typeface="+mj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</p:txBody>
      </p:sp>
      <p:sp>
        <p:nvSpPr>
          <p:cNvPr id="10" name="Заголовок 36"/>
          <p:cNvSpPr>
            <a:spLocks noGrp="1"/>
          </p:cNvSpPr>
          <p:nvPr>
            <p:ph type="title" hasCustomPrompt="1"/>
          </p:nvPr>
        </p:nvSpPr>
        <p:spPr>
          <a:xfrm>
            <a:off x="827584" y="0"/>
            <a:ext cx="7848104" cy="765175"/>
          </a:xfrm>
          <a:prstGeom prst="rect">
            <a:avLst/>
          </a:prstGeom>
        </p:spPr>
        <p:txBody>
          <a:bodyPr anchor="ctr"/>
          <a:lstStyle>
            <a:lvl1pPr algn="l">
              <a:defRPr baseline="0"/>
            </a:lvl1pPr>
          </a:lstStyle>
          <a:p>
            <a:r>
              <a:rPr lang="ru-RU" dirty="0" smtClean="0"/>
              <a:t>Оглавление</a:t>
            </a:r>
            <a:endParaRPr lang="ru-RU" dirty="0"/>
          </a:p>
        </p:txBody>
      </p:sp>
      <p:pic>
        <p:nvPicPr>
          <p:cNvPr id="11" name="Picture 3" descr="Z:\ZIRCON\ЦИРКОН_Реклама и PR\ФИРМЕННЫЙ СТИЛЬ\2012_Презентация ЦИРКОН (разработка)\Рисунки_для итоговой презентации\Значки новые\Белая стрелка в красном квадрате-01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995" y="-224357"/>
            <a:ext cx="818501" cy="1296144"/>
          </a:xfrm>
          <a:prstGeom prst="rect">
            <a:avLst/>
          </a:prstGeom>
          <a:noFill/>
        </p:spPr>
      </p:pic>
      <p:sp>
        <p:nvSpPr>
          <p:cNvPr id="12" name="Текст 31"/>
          <p:cNvSpPr>
            <a:spLocks noGrp="1"/>
          </p:cNvSpPr>
          <p:nvPr>
            <p:ph type="body" sz="quarter" idx="11" hasCustomPrompt="1"/>
          </p:nvPr>
        </p:nvSpPr>
        <p:spPr>
          <a:xfrm>
            <a:off x="8132894" y="1155375"/>
            <a:ext cx="554220" cy="4793905"/>
          </a:xfrm>
          <a:prstGeom prst="rect">
            <a:avLst/>
          </a:prstGeom>
        </p:spPr>
        <p:txBody>
          <a:bodyPr lIns="0" tIns="0" rIns="90000" bIns="0">
            <a:normAutofit/>
          </a:bodyPr>
          <a:lstStyle>
            <a:lvl1pPr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  <a:defRPr sz="1600">
                <a:solidFill>
                  <a:srgbClr val="AC2E23"/>
                </a:solidFill>
              </a:defRPr>
            </a:lvl1pPr>
          </a:lstStyle>
          <a:p>
            <a:pPr lvl="0"/>
            <a:r>
              <a:rPr lang="ru-RU" dirty="0" smtClean="0"/>
              <a:t>№</a:t>
            </a:r>
          </a:p>
          <a:p>
            <a:pPr lvl="0"/>
            <a:r>
              <a:rPr lang="ru-RU" dirty="0" smtClean="0"/>
              <a:t>№</a:t>
            </a:r>
          </a:p>
          <a:p>
            <a:pPr lvl="0"/>
            <a:r>
              <a:rPr lang="ru-RU" dirty="0" smtClean="0"/>
              <a:t>№</a:t>
            </a:r>
            <a:endParaRPr lang="ru-RU" dirty="0"/>
          </a:p>
        </p:txBody>
      </p:sp>
      <p:pic>
        <p:nvPicPr>
          <p:cNvPr id="13" name="Picture 2" descr="\\zrg01\work\ZIRCON\ЦИРКОН_Реклама и PR\ФИРМЕННЫЙ СТИЛЬ\РАЗРАБОТКА ФИРМЕННОГО СТИЛЯ\2013_Презентация ЦИРКОН (разработка)\Рисунки_для итоговой презентации\Untitled-1-01.png"/>
          <p:cNvPicPr>
            <a:picLocks noChangeAspect="1" noChangeArrowheads="1"/>
          </p:cNvPicPr>
          <p:nvPr userDrawn="1"/>
        </p:nvPicPr>
        <p:blipFill>
          <a:blip r:embed="rId5"/>
          <a:srcRect r="9148" b="-7143"/>
          <a:stretch>
            <a:fillRect/>
          </a:stretch>
        </p:blipFill>
        <p:spPr bwMode="auto">
          <a:xfrm>
            <a:off x="0" y="6286520"/>
            <a:ext cx="9144000" cy="428628"/>
          </a:xfrm>
          <a:prstGeom prst="rect">
            <a:avLst/>
          </a:prstGeom>
          <a:noFill/>
        </p:spPr>
      </p:pic>
      <p:sp>
        <p:nvSpPr>
          <p:cNvPr id="14" name="Номер слайда 10"/>
          <p:cNvSpPr txBox="1">
            <a:spLocks noChangeAspect="1"/>
          </p:cNvSpPr>
          <p:nvPr userDrawn="1"/>
        </p:nvSpPr>
        <p:spPr>
          <a:xfrm>
            <a:off x="8479548" y="6258889"/>
            <a:ext cx="432000" cy="432000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429354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 нумерованный">
    <p:bg>
      <p:bgPr>
        <a:blipFill dpi="0" rotWithShape="1">
          <a:blip r:embed="rId2" cstate="print">
            <a:alphaModFix amt="5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3" descr="\\zrg01\home\maltceva\ЦИРКОН_презентация\Финал\Для презентации\Страница\Красная полоса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6583" y="836712"/>
            <a:ext cx="8697417" cy="207941"/>
          </a:xfrm>
          <a:prstGeom prst="rect">
            <a:avLst/>
          </a:prstGeom>
          <a:noFill/>
        </p:spPr>
      </p:pic>
      <p:sp>
        <p:nvSpPr>
          <p:cNvPr id="9" name="Содержимое 2"/>
          <p:cNvSpPr>
            <a:spLocks noGrp="1"/>
          </p:cNvSpPr>
          <p:nvPr>
            <p:ph sz="half" idx="1"/>
          </p:nvPr>
        </p:nvSpPr>
        <p:spPr>
          <a:xfrm>
            <a:off x="468313" y="1125538"/>
            <a:ext cx="8207376" cy="4823742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360000" indent="-360000">
              <a:spcBef>
                <a:spcPts val="600"/>
              </a:spcBef>
              <a:buClr>
                <a:srgbClr val="6F2700"/>
              </a:buClr>
              <a:buFont typeface="+mj-lt"/>
              <a:buAutoNum type="arabicPeriod"/>
              <a:defRPr sz="2000">
                <a:solidFill>
                  <a:srgbClr val="6F2700"/>
                </a:solidFill>
                <a:latin typeface="+mn-lt"/>
                <a:ea typeface="Open Sans" pitchFamily="34" charset="0"/>
                <a:cs typeface="Open Sans" pitchFamily="34" charset="0"/>
              </a:defRPr>
            </a:lvl1pPr>
            <a:lvl2pPr marL="630000" indent="-270000">
              <a:spcBef>
                <a:spcPts val="600"/>
              </a:spcBef>
              <a:buClr>
                <a:srgbClr val="C00000"/>
              </a:buClr>
              <a:buFont typeface="+mj-lt"/>
              <a:buAutoNum type="arabicParenR"/>
              <a:tabLst/>
              <a:defRPr sz="1800">
                <a:latin typeface="+mj-lt"/>
              </a:defRPr>
            </a:lvl2pPr>
            <a:lvl3pPr marL="810000" indent="-270000" defTabSz="808038">
              <a:spcBef>
                <a:spcPts val="600"/>
              </a:spcBef>
              <a:buClr>
                <a:srgbClr val="C00000"/>
              </a:buClr>
              <a:buFont typeface="+mj-lt"/>
              <a:buAutoNum type="alphaLcPeriod"/>
              <a:defRPr sz="1800">
                <a:latin typeface="+mj-lt"/>
              </a:defRPr>
            </a:lvl3pPr>
            <a:lvl4pPr marL="990600" indent="-270000">
              <a:spcBef>
                <a:spcPts val="600"/>
              </a:spcBef>
              <a:buFont typeface="+mj-lt"/>
              <a:buAutoNum type="alphaLcParenR"/>
              <a:tabLst>
                <a:tab pos="1616075" algn="l"/>
              </a:tabLst>
              <a:defRPr sz="1600">
                <a:latin typeface="+mj-lt"/>
              </a:defRPr>
            </a:lvl4pPr>
            <a:lvl5pPr marL="1079500" indent="-179388">
              <a:spcBef>
                <a:spcPts val="600"/>
              </a:spcBef>
              <a:buFont typeface="+mj-lt"/>
              <a:buAutoNum type="romanLcPeriod"/>
              <a:tabLst/>
              <a:defRPr sz="1600">
                <a:latin typeface="+mj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0" name="Заголовок 36"/>
          <p:cNvSpPr>
            <a:spLocks noGrp="1"/>
          </p:cNvSpPr>
          <p:nvPr>
            <p:ph type="title" hasCustomPrompt="1"/>
          </p:nvPr>
        </p:nvSpPr>
        <p:spPr>
          <a:xfrm>
            <a:off x="827584" y="0"/>
            <a:ext cx="7848104" cy="765175"/>
          </a:xfrm>
          <a:prstGeom prst="rect">
            <a:avLst/>
          </a:prstGeom>
        </p:spPr>
        <p:txBody>
          <a:bodyPr anchor="ctr"/>
          <a:lstStyle>
            <a:lvl1pPr algn="l">
              <a:defRPr baseline="0"/>
            </a:lvl1pPr>
          </a:lstStyle>
          <a:p>
            <a:r>
              <a:rPr lang="ru-RU" dirty="0" smtClean="0"/>
              <a:t>Образец заголовка </a:t>
            </a:r>
            <a:endParaRPr lang="ru-RU" dirty="0"/>
          </a:p>
        </p:txBody>
      </p:sp>
      <p:pic>
        <p:nvPicPr>
          <p:cNvPr id="11" name="Picture 3" descr="Z:\ZIRCON\ЦИРКОН_Реклама и PR\ФИРМЕННЫЙ СТИЛЬ\2012_Презентация ЦИРКОН (разработка)\Рисунки_для итоговой презентации\Значки новые\Белая стрелка в красном квадрате-01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995" y="-224357"/>
            <a:ext cx="818501" cy="1296144"/>
          </a:xfrm>
          <a:prstGeom prst="rect">
            <a:avLst/>
          </a:prstGeom>
          <a:noFill/>
        </p:spPr>
      </p:pic>
      <p:pic>
        <p:nvPicPr>
          <p:cNvPr id="12" name="Picture 2" descr="\\zrg01\work\ZIRCON\ЦИРКОН_Реклама и PR\ФИРМЕННЫЙ СТИЛЬ\РАЗРАБОТКА ФИРМЕННОГО СТИЛЯ\2013_Презентация ЦИРКОН (разработка)\Рисунки_для итоговой презентации\Untitled-1-01.png"/>
          <p:cNvPicPr>
            <a:picLocks noChangeAspect="1" noChangeArrowheads="1"/>
          </p:cNvPicPr>
          <p:nvPr userDrawn="1"/>
        </p:nvPicPr>
        <p:blipFill>
          <a:blip r:embed="rId5"/>
          <a:srcRect r="9148" b="-7143"/>
          <a:stretch>
            <a:fillRect/>
          </a:stretch>
        </p:blipFill>
        <p:spPr bwMode="auto">
          <a:xfrm>
            <a:off x="0" y="6286520"/>
            <a:ext cx="9144000" cy="428628"/>
          </a:xfrm>
          <a:prstGeom prst="rect">
            <a:avLst/>
          </a:prstGeom>
          <a:noFill/>
        </p:spPr>
      </p:pic>
      <p:sp>
        <p:nvSpPr>
          <p:cNvPr id="13" name="Номер слайда 10"/>
          <p:cNvSpPr txBox="1">
            <a:spLocks noChangeAspect="1"/>
          </p:cNvSpPr>
          <p:nvPr userDrawn="1"/>
        </p:nvSpPr>
        <p:spPr>
          <a:xfrm>
            <a:off x="8479548" y="6258889"/>
            <a:ext cx="432000" cy="432000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002817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екст нумерованный">
    <p:bg>
      <p:bgPr>
        <a:blipFill dpi="0" rotWithShape="1">
          <a:blip r:embed="rId2" cstate="print">
            <a:alphaModFix amt="5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3" descr="\\zrg01\home\maltceva\ЦИРКОН_презентация\Финал\Для презентации\Страница\Красная полоса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6583" y="836712"/>
            <a:ext cx="8697417" cy="207941"/>
          </a:xfrm>
          <a:prstGeom prst="rect">
            <a:avLst/>
          </a:prstGeom>
          <a:noFill/>
        </p:spPr>
      </p:pic>
      <p:sp>
        <p:nvSpPr>
          <p:cNvPr id="9" name="Содержимое 2"/>
          <p:cNvSpPr>
            <a:spLocks noGrp="1"/>
          </p:cNvSpPr>
          <p:nvPr>
            <p:ph sz="half" idx="1"/>
          </p:nvPr>
        </p:nvSpPr>
        <p:spPr>
          <a:xfrm>
            <a:off x="468313" y="1125538"/>
            <a:ext cx="8207376" cy="4823742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360000" indent="-360000">
              <a:spcBef>
                <a:spcPts val="600"/>
              </a:spcBef>
              <a:buClr>
                <a:srgbClr val="6F2700"/>
              </a:buClr>
              <a:buFont typeface="+mj-lt"/>
              <a:buAutoNum type="arabicPeriod"/>
              <a:defRPr sz="2000">
                <a:solidFill>
                  <a:srgbClr val="6F2700"/>
                </a:solidFill>
                <a:latin typeface="+mn-lt"/>
                <a:ea typeface="Open Sans" pitchFamily="34" charset="0"/>
                <a:cs typeface="Open Sans" pitchFamily="34" charset="0"/>
              </a:defRPr>
            </a:lvl1pPr>
            <a:lvl2pPr marL="630000" indent="-270000">
              <a:spcBef>
                <a:spcPts val="600"/>
              </a:spcBef>
              <a:buClr>
                <a:srgbClr val="C00000"/>
              </a:buClr>
              <a:buFont typeface="+mj-lt"/>
              <a:buAutoNum type="arabicParenR"/>
              <a:tabLst/>
              <a:defRPr sz="1800">
                <a:latin typeface="+mj-lt"/>
              </a:defRPr>
            </a:lvl2pPr>
            <a:lvl3pPr marL="810000" indent="-270000" defTabSz="808038">
              <a:spcBef>
                <a:spcPts val="600"/>
              </a:spcBef>
              <a:buClr>
                <a:srgbClr val="C00000"/>
              </a:buClr>
              <a:buFont typeface="+mj-lt"/>
              <a:buAutoNum type="alphaLcPeriod"/>
              <a:defRPr sz="1800">
                <a:latin typeface="+mj-lt"/>
              </a:defRPr>
            </a:lvl3pPr>
            <a:lvl4pPr marL="990600" indent="-270000">
              <a:spcBef>
                <a:spcPts val="600"/>
              </a:spcBef>
              <a:buFont typeface="+mj-lt"/>
              <a:buAutoNum type="alphaLcParenR"/>
              <a:tabLst>
                <a:tab pos="1616075" algn="l"/>
              </a:tabLst>
              <a:defRPr sz="1600">
                <a:latin typeface="+mj-lt"/>
              </a:defRPr>
            </a:lvl4pPr>
            <a:lvl5pPr marL="1079500" indent="-179388">
              <a:spcBef>
                <a:spcPts val="600"/>
              </a:spcBef>
              <a:buFont typeface="+mj-lt"/>
              <a:buAutoNum type="romanLcPeriod"/>
              <a:tabLst/>
              <a:defRPr sz="1600">
                <a:latin typeface="+mj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0" name="Заголовок 36"/>
          <p:cNvSpPr>
            <a:spLocks noGrp="1"/>
          </p:cNvSpPr>
          <p:nvPr>
            <p:ph type="title" hasCustomPrompt="1"/>
          </p:nvPr>
        </p:nvSpPr>
        <p:spPr>
          <a:xfrm>
            <a:off x="827584" y="0"/>
            <a:ext cx="7848104" cy="765175"/>
          </a:xfrm>
          <a:prstGeom prst="rect">
            <a:avLst/>
          </a:prstGeom>
        </p:spPr>
        <p:txBody>
          <a:bodyPr anchor="ctr"/>
          <a:lstStyle>
            <a:lvl1pPr algn="l">
              <a:defRPr baseline="0"/>
            </a:lvl1pPr>
          </a:lstStyle>
          <a:p>
            <a:r>
              <a:rPr lang="ru-RU" dirty="0" smtClean="0"/>
              <a:t>Образец заголовка </a:t>
            </a:r>
            <a:endParaRPr lang="ru-RU" dirty="0"/>
          </a:p>
        </p:txBody>
      </p:sp>
      <p:pic>
        <p:nvPicPr>
          <p:cNvPr id="11" name="Picture 3" descr="Z:\ZIRCON\ЦИРКОН_Реклама и PR\ФИРМЕННЫЙ СТИЛЬ\2012_Презентация ЦИРКОН (разработка)\Рисунки_для итоговой презентации\Значки новые\Белая стрелка в красном квадрате-01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995" y="-224357"/>
            <a:ext cx="818501" cy="1296144"/>
          </a:xfrm>
          <a:prstGeom prst="rect">
            <a:avLst/>
          </a:prstGeom>
          <a:noFill/>
        </p:spPr>
      </p:pic>
      <p:sp>
        <p:nvSpPr>
          <p:cNvPr id="13" name="Номер слайда 10"/>
          <p:cNvSpPr txBox="1">
            <a:spLocks noChangeAspect="1"/>
          </p:cNvSpPr>
          <p:nvPr userDrawn="1"/>
        </p:nvSpPr>
        <p:spPr>
          <a:xfrm>
            <a:off x="8479548" y="6258889"/>
            <a:ext cx="432000" cy="432000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310917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 маркированный">
    <p:bg>
      <p:bgPr>
        <a:blipFill dpi="0" rotWithShape="1">
          <a:blip r:embed="rId2" cstate="print">
            <a:alphaModFix amt="5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3" descr="\\zrg01\home\maltceva\ЦИРКОН_презентация\Финал\Для презентации\Страница\Красная полоса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6583" y="836712"/>
            <a:ext cx="8697417" cy="207941"/>
          </a:xfrm>
          <a:prstGeom prst="rect">
            <a:avLst/>
          </a:prstGeom>
          <a:solidFill>
            <a:srgbClr val="AC2E23"/>
          </a:solidFill>
        </p:spPr>
      </p:pic>
      <p:sp>
        <p:nvSpPr>
          <p:cNvPr id="36" name="Содержимое 35"/>
          <p:cNvSpPr>
            <a:spLocks noGrp="1"/>
          </p:cNvSpPr>
          <p:nvPr userDrawn="1">
            <p:ph sz="quarter" idx="11"/>
          </p:nvPr>
        </p:nvSpPr>
        <p:spPr>
          <a:xfrm>
            <a:off x="467545" y="1124744"/>
            <a:ext cx="8208143" cy="4823742"/>
          </a:xfrm>
          <a:prstGeom prst="rect">
            <a:avLst/>
          </a:prstGeom>
        </p:spPr>
        <p:txBody>
          <a:bodyPr lIns="0" tIns="0" rIns="0" bIns="0"/>
          <a:lstStyle>
            <a:lvl1pPr marL="360000" indent="-360000">
              <a:spcBef>
                <a:spcPts val="600"/>
              </a:spcBef>
              <a:buFontTx/>
              <a:buBlip>
                <a:blip r:embed="rId4"/>
              </a:buBlip>
              <a:defRPr sz="2000">
                <a:solidFill>
                  <a:srgbClr val="6F2700"/>
                </a:solidFill>
                <a:latin typeface="+mn-lt"/>
                <a:ea typeface="Open Sans" pitchFamily="34" charset="0"/>
                <a:cs typeface="Open Sans" pitchFamily="34" charset="0"/>
              </a:defRPr>
            </a:lvl1pPr>
            <a:lvl2pPr marL="630000" indent="-270000">
              <a:spcBef>
                <a:spcPts val="600"/>
              </a:spcBef>
              <a:buFontTx/>
              <a:buBlip>
                <a:blip r:embed="rId5"/>
              </a:buBlip>
              <a:defRPr sz="1800">
                <a:solidFill>
                  <a:schemeClr val="tx1"/>
                </a:solidFill>
                <a:latin typeface="+mj-lt"/>
              </a:defRPr>
            </a:lvl2pPr>
            <a:lvl3pPr marL="720000" indent="-270000">
              <a:spcBef>
                <a:spcPts val="600"/>
              </a:spcBef>
              <a:buFontTx/>
              <a:buBlip>
                <a:blip r:embed="rId6"/>
              </a:buBlip>
              <a:defRPr sz="1800"/>
            </a:lvl3pPr>
            <a:lvl4pPr marL="810000" indent="-180000">
              <a:spcBef>
                <a:spcPts val="600"/>
              </a:spcBef>
              <a:buFont typeface="Wingdings" pitchFamily="2" charset="2"/>
              <a:buChar char="§"/>
              <a:defRPr sz="1600"/>
            </a:lvl4pPr>
            <a:lvl5pPr marL="900000" indent="-180000">
              <a:spcBef>
                <a:spcPts val="600"/>
              </a:spcBef>
              <a:buFont typeface="Arial" pitchFamily="34" charset="0"/>
              <a:buChar char="•"/>
              <a:defRPr sz="16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7" name="Заголовок 36"/>
          <p:cNvSpPr>
            <a:spLocks noGrp="1"/>
          </p:cNvSpPr>
          <p:nvPr userDrawn="1">
            <p:ph type="title"/>
          </p:nvPr>
        </p:nvSpPr>
        <p:spPr>
          <a:xfrm>
            <a:off x="827584" y="0"/>
            <a:ext cx="7848104" cy="765175"/>
          </a:xfrm>
          <a:prstGeom prst="rect">
            <a:avLst/>
          </a:prstGeom>
        </p:spPr>
        <p:txBody>
          <a:bodyPr anchor="ctr"/>
          <a:lstStyle>
            <a:lvl1pPr algn="l">
              <a:defRPr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pic>
        <p:nvPicPr>
          <p:cNvPr id="9" name="Picture 3" descr="Z:\ZIRCON\ЦИРКОН_Реклама и PR\ФИРМЕННЫЙ СТИЛЬ\2012_Презентация ЦИРКОН (разработка)\Рисунки_для итоговой презентации\Значки новые\Белая стрелка в красном квадрате-01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41995" y="-224357"/>
            <a:ext cx="818501" cy="1296144"/>
          </a:xfrm>
          <a:prstGeom prst="rect">
            <a:avLst/>
          </a:prstGeom>
          <a:noFill/>
        </p:spPr>
      </p:pic>
      <p:pic>
        <p:nvPicPr>
          <p:cNvPr id="10" name="Picture 2" descr="\\zrg01\work\ZIRCON\ЦИРКОН_Реклама и PR\ФИРМЕННЫЙ СТИЛЬ\РАЗРАБОТКА ФИРМЕННОГО СТИЛЯ\2013_Презентация ЦИРКОН (разработка)\Рисунки_для итоговой презентации\Untitled-1-01.png"/>
          <p:cNvPicPr>
            <a:picLocks noChangeAspect="1" noChangeArrowheads="1"/>
          </p:cNvPicPr>
          <p:nvPr userDrawn="1"/>
        </p:nvPicPr>
        <p:blipFill>
          <a:blip r:embed="rId8"/>
          <a:srcRect r="9148" b="-7143"/>
          <a:stretch>
            <a:fillRect/>
          </a:stretch>
        </p:blipFill>
        <p:spPr bwMode="auto">
          <a:xfrm>
            <a:off x="0" y="6286520"/>
            <a:ext cx="9144000" cy="428628"/>
          </a:xfrm>
          <a:prstGeom prst="rect">
            <a:avLst/>
          </a:prstGeom>
          <a:noFill/>
        </p:spPr>
      </p:pic>
      <p:sp>
        <p:nvSpPr>
          <p:cNvPr id="13" name="Номер слайда 10"/>
          <p:cNvSpPr txBox="1">
            <a:spLocks noChangeAspect="1"/>
          </p:cNvSpPr>
          <p:nvPr userDrawn="1"/>
        </p:nvSpPr>
        <p:spPr>
          <a:xfrm>
            <a:off x="8479548" y="6258889"/>
            <a:ext cx="432000" cy="432000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екст маркированный">
    <p:bg>
      <p:bgPr>
        <a:blipFill dpi="0" rotWithShape="1">
          <a:blip r:embed="rId2" cstate="print">
            <a:alphaModFix amt="5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3" descr="\\zrg01\home\maltceva\ЦИРКОН_презентация\Финал\Для презентации\Страница\Красная полоса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6583" y="836712"/>
            <a:ext cx="8697417" cy="207941"/>
          </a:xfrm>
          <a:prstGeom prst="rect">
            <a:avLst/>
          </a:prstGeom>
          <a:solidFill>
            <a:srgbClr val="AC2E23"/>
          </a:solidFill>
        </p:spPr>
      </p:pic>
      <p:sp>
        <p:nvSpPr>
          <p:cNvPr id="36" name="Содержимое 35"/>
          <p:cNvSpPr>
            <a:spLocks noGrp="1"/>
          </p:cNvSpPr>
          <p:nvPr userDrawn="1">
            <p:ph sz="quarter" idx="11"/>
          </p:nvPr>
        </p:nvSpPr>
        <p:spPr>
          <a:xfrm>
            <a:off x="467545" y="1124744"/>
            <a:ext cx="8208143" cy="4823742"/>
          </a:xfrm>
          <a:prstGeom prst="rect">
            <a:avLst/>
          </a:prstGeom>
        </p:spPr>
        <p:txBody>
          <a:bodyPr lIns="0" tIns="0" rIns="0" bIns="0"/>
          <a:lstStyle>
            <a:lvl1pPr marL="360000" indent="-360000">
              <a:spcBef>
                <a:spcPts val="600"/>
              </a:spcBef>
              <a:buFontTx/>
              <a:buBlip>
                <a:blip r:embed="rId4"/>
              </a:buBlip>
              <a:defRPr sz="2000">
                <a:solidFill>
                  <a:srgbClr val="6F2700"/>
                </a:solidFill>
                <a:latin typeface="+mn-lt"/>
                <a:ea typeface="Open Sans" pitchFamily="34" charset="0"/>
                <a:cs typeface="Open Sans" pitchFamily="34" charset="0"/>
              </a:defRPr>
            </a:lvl1pPr>
            <a:lvl2pPr marL="630000" indent="-270000">
              <a:spcBef>
                <a:spcPts val="600"/>
              </a:spcBef>
              <a:buFontTx/>
              <a:buBlip>
                <a:blip r:embed="rId5"/>
              </a:buBlip>
              <a:defRPr sz="1800">
                <a:solidFill>
                  <a:schemeClr val="tx1"/>
                </a:solidFill>
                <a:latin typeface="+mj-lt"/>
              </a:defRPr>
            </a:lvl2pPr>
            <a:lvl3pPr marL="720000" indent="-270000">
              <a:spcBef>
                <a:spcPts val="600"/>
              </a:spcBef>
              <a:buFontTx/>
              <a:buBlip>
                <a:blip r:embed="rId6"/>
              </a:buBlip>
              <a:defRPr sz="1800"/>
            </a:lvl3pPr>
            <a:lvl4pPr marL="810000" indent="-180000">
              <a:spcBef>
                <a:spcPts val="600"/>
              </a:spcBef>
              <a:buFont typeface="Wingdings" pitchFamily="2" charset="2"/>
              <a:buChar char="§"/>
              <a:defRPr sz="1600"/>
            </a:lvl4pPr>
            <a:lvl5pPr marL="900000" indent="-180000">
              <a:spcBef>
                <a:spcPts val="600"/>
              </a:spcBef>
              <a:buFont typeface="Arial" pitchFamily="34" charset="0"/>
              <a:buChar char="•"/>
              <a:defRPr sz="16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7" name="Заголовок 36"/>
          <p:cNvSpPr>
            <a:spLocks noGrp="1"/>
          </p:cNvSpPr>
          <p:nvPr userDrawn="1">
            <p:ph type="title"/>
          </p:nvPr>
        </p:nvSpPr>
        <p:spPr>
          <a:xfrm>
            <a:off x="827584" y="0"/>
            <a:ext cx="7848104" cy="765175"/>
          </a:xfrm>
          <a:prstGeom prst="rect">
            <a:avLst/>
          </a:prstGeom>
        </p:spPr>
        <p:txBody>
          <a:bodyPr anchor="ctr"/>
          <a:lstStyle>
            <a:lvl1pPr algn="l">
              <a:defRPr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pic>
        <p:nvPicPr>
          <p:cNvPr id="9" name="Picture 3" descr="Z:\ZIRCON\ЦИРКОН_Реклама и PR\ФИРМЕННЫЙ СТИЛЬ\2012_Презентация ЦИРКОН (разработка)\Рисунки_для итоговой презентации\Значки новые\Белая стрелка в красном квадрате-01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41995" y="-224357"/>
            <a:ext cx="818501" cy="1296144"/>
          </a:xfrm>
          <a:prstGeom prst="rect">
            <a:avLst/>
          </a:prstGeom>
          <a:noFill/>
        </p:spPr>
      </p:pic>
      <p:sp>
        <p:nvSpPr>
          <p:cNvPr id="13" name="Номер слайда 10"/>
          <p:cNvSpPr txBox="1">
            <a:spLocks noChangeAspect="1"/>
          </p:cNvSpPr>
          <p:nvPr userDrawn="1"/>
        </p:nvSpPr>
        <p:spPr>
          <a:xfrm>
            <a:off x="8479548" y="6258889"/>
            <a:ext cx="432000" cy="432000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736214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Pr>
        <a:blipFill dpi="0" rotWithShape="1">
          <a:blip r:embed="rId2" cstate="print">
            <a:alphaModFix amt="50000"/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797152"/>
            <a:ext cx="7272808" cy="432048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l">
              <a:defRPr sz="2000" b="0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971600" y="260350"/>
            <a:ext cx="7272808" cy="45368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71600" y="5229200"/>
            <a:ext cx="7272808" cy="86409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pic>
        <p:nvPicPr>
          <p:cNvPr id="9" name="Picture 3" descr="Z:\ZIRCON\ЦИРКОН_Реклама и PR\ФИРМЕННЫЙ СТИЛЬ\2012_Презентация ЦИРКОН (разработка)\Рисунки_для итоговой презентации\Значки новые\Белая стрелка в красном квадрате-01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7137" y="4999265"/>
            <a:ext cx="912215" cy="1444546"/>
          </a:xfrm>
          <a:prstGeom prst="rect">
            <a:avLst/>
          </a:prstGeom>
          <a:noFill/>
        </p:spPr>
      </p:pic>
      <p:pic>
        <p:nvPicPr>
          <p:cNvPr id="10" name="Picture 2" descr="\\zrg01\work\ZIRCON\ЦИРКОН_Реклама и PR\ФИРМЕННЫЙ СТИЛЬ\РАЗРАБОТКА ФИРМЕННОГО СТИЛЯ\2013_Презентация ЦИРКОН (разработка)\Рисунки_для итоговой презентации\Untitled-1-01.png"/>
          <p:cNvPicPr>
            <a:picLocks noChangeAspect="1" noChangeArrowheads="1"/>
          </p:cNvPicPr>
          <p:nvPr userDrawn="1"/>
        </p:nvPicPr>
        <p:blipFill>
          <a:blip r:embed="rId4"/>
          <a:srcRect r="9148" b="-7143"/>
          <a:stretch>
            <a:fillRect/>
          </a:stretch>
        </p:blipFill>
        <p:spPr bwMode="auto">
          <a:xfrm>
            <a:off x="0" y="6286520"/>
            <a:ext cx="9144000" cy="428628"/>
          </a:xfrm>
          <a:prstGeom prst="rect">
            <a:avLst/>
          </a:prstGeom>
          <a:noFill/>
        </p:spPr>
      </p:pic>
      <p:sp>
        <p:nvSpPr>
          <p:cNvPr id="11" name="Номер слайда 10"/>
          <p:cNvSpPr txBox="1">
            <a:spLocks noChangeAspect="1"/>
          </p:cNvSpPr>
          <p:nvPr userDrawn="1"/>
        </p:nvSpPr>
        <p:spPr>
          <a:xfrm>
            <a:off x="8479548" y="6258889"/>
            <a:ext cx="432000" cy="432000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Заключительный слайд">
    <p:bg>
      <p:bgPr>
        <a:blipFill dpi="0" rotWithShape="1">
          <a:blip r:embed="rId2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\\zrg01\home\maltceva\ЦИРКОН_презентация\Финал\Для презентации\Обложка\Белый фон для заголовка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1772817"/>
            <a:ext cx="6948264" cy="2232248"/>
          </a:xfrm>
          <a:prstGeom prst="rect">
            <a:avLst/>
          </a:prstGeom>
          <a:noFill/>
          <a:effectLst/>
        </p:spPr>
      </p:pic>
      <p:pic>
        <p:nvPicPr>
          <p:cNvPr id="10" name="Picture 5" descr="\\zrg01\home\maltceva\ЦИРКОН_презентация\Финал\Для презентации\Обложка\Красный фон для заголовка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624" y="3789040"/>
            <a:ext cx="6949150" cy="432048"/>
          </a:xfrm>
          <a:prstGeom prst="rect">
            <a:avLst/>
          </a:prstGeom>
          <a:noFill/>
          <a:effectLst/>
        </p:spPr>
      </p:pic>
      <p:sp>
        <p:nvSpPr>
          <p:cNvPr id="11" name="TextBox 10"/>
          <p:cNvSpPr txBox="1"/>
          <p:nvPr userDrawn="1"/>
        </p:nvSpPr>
        <p:spPr>
          <a:xfrm>
            <a:off x="1331640" y="1853332"/>
            <a:ext cx="6696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6F2700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Благодарим за внимание!</a:t>
            </a:r>
            <a:endParaRPr lang="ru-RU" sz="2800" dirty="0">
              <a:solidFill>
                <a:srgbClr val="6F2700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1331640" y="2285380"/>
            <a:ext cx="6696744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C00000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Исследовательская группа ЦИРКОН</a:t>
            </a:r>
          </a:p>
          <a:p>
            <a:pPr algn="ctr"/>
            <a:r>
              <a:rPr lang="en-US" dirty="0" smtClean="0">
                <a:latin typeface="+mj-lt"/>
                <a:hlinkClick r:id="rId5"/>
              </a:rPr>
              <a:t>www.zircon.ru</a:t>
            </a:r>
            <a:r>
              <a:rPr lang="en-US" dirty="0" smtClean="0">
                <a:latin typeface="+mj-lt"/>
              </a:rPr>
              <a:t>, </a:t>
            </a:r>
            <a:endParaRPr lang="ru-RU" dirty="0" smtClean="0">
              <a:latin typeface="+mj-lt"/>
            </a:endParaRPr>
          </a:p>
          <a:p>
            <a:pPr algn="ctr"/>
            <a:r>
              <a:rPr lang="en-US" dirty="0" smtClean="0">
                <a:latin typeface="+mj-lt"/>
              </a:rPr>
              <a:t>e-mail: </a:t>
            </a:r>
            <a:r>
              <a:rPr lang="en-US" dirty="0" smtClean="0">
                <a:latin typeface="+mj-lt"/>
                <a:hlinkClick r:id="rId6"/>
              </a:rPr>
              <a:t>info@zircon.ru</a:t>
            </a:r>
            <a:r>
              <a:rPr lang="ru-RU" dirty="0" smtClean="0">
                <a:latin typeface="+mj-lt"/>
              </a:rPr>
              <a:t> </a:t>
            </a:r>
          </a:p>
          <a:p>
            <a:pPr algn="ctr"/>
            <a:r>
              <a:rPr lang="en-US" dirty="0" smtClean="0">
                <a:latin typeface="+mj-lt"/>
              </a:rPr>
              <a:t>Skype: zircon.r.g.</a:t>
            </a:r>
            <a:endParaRPr lang="ru-RU" dirty="0" smtClean="0">
              <a:latin typeface="+mj-lt"/>
            </a:endParaRPr>
          </a:p>
          <a:p>
            <a:pPr algn="ctr"/>
            <a:r>
              <a:rPr lang="ru-RU" dirty="0" smtClean="0">
                <a:latin typeface="+mj-lt"/>
                <a:ea typeface="Open Sans" pitchFamily="34" charset="0"/>
                <a:cs typeface="Open Sans" pitchFamily="34" charset="0"/>
              </a:rPr>
              <a:t>8(495)621-34-15, </a:t>
            </a:r>
            <a:r>
              <a:rPr lang="ru-RU" dirty="0" smtClean="0"/>
              <a:t>628-51-67 </a:t>
            </a:r>
            <a:endParaRPr lang="ru-RU" dirty="0" smtClean="0">
              <a:latin typeface="+mj-lt"/>
              <a:ea typeface="Open Sans" pitchFamily="34" charset="0"/>
              <a:cs typeface="Open Sans" pitchFamily="34" charset="0"/>
            </a:endParaRPr>
          </a:p>
        </p:txBody>
      </p:sp>
      <p:pic>
        <p:nvPicPr>
          <p:cNvPr id="7" name="Picture 5" descr="\\zrg01\home\maltceva\ЦИРКОН_презентация\Финал\Для презентации\Обложка\Логотип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140600" y="5847259"/>
            <a:ext cx="810385" cy="8127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95" r:id="rId3"/>
    <p:sldLayoutId id="2147483692" r:id="rId4"/>
    <p:sldLayoutId id="2147483696" r:id="rId5"/>
    <p:sldLayoutId id="2147483650" r:id="rId6"/>
    <p:sldLayoutId id="2147483697" r:id="rId7"/>
    <p:sldLayoutId id="2147483657" r:id="rId8"/>
    <p:sldLayoutId id="2147483655" r:id="rId9"/>
  </p:sldLayoutIdLst>
  <p:timing>
    <p:tnLst>
      <p:par>
        <p:cTn id="1" dur="indefinite" restart="never" nodeType="tmRoot"/>
      </p:par>
    </p:tnLst>
  </p:timing>
  <p:hf hdr="0" ftr="0" dt="0"/>
  <p:txStyles>
    <p:titleStyle>
      <a:lvl1pPr algn="r" defTabSz="914400" rtl="0" eaLnBrk="1" latinLnBrk="0" hangingPunct="1">
        <a:spcBef>
          <a:spcPct val="0"/>
        </a:spcBef>
        <a:buNone/>
        <a:defRPr sz="2800" kern="1200">
          <a:solidFill>
            <a:srgbClr val="6F2700"/>
          </a:solidFill>
          <a:latin typeface="Open Sans" pitchFamily="34" charset="0"/>
          <a:ea typeface="Open Sans" pitchFamily="34" charset="0"/>
          <a:cs typeface="Open Sans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7" Type="http://schemas.openxmlformats.org/officeDocument/2006/relationships/image" Target="../media/image30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ociologos.ru/materialy/Materialy_pervogo_sociologicheskogo_fleshmoba_Rossijskij_uchitel_5_voprosov_o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Relationship Id="rId4" Type="http://schemas.openxmlformats.org/officeDocument/2006/relationships/hyperlink" Target="http://openopinion.ru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igor-zadorin.livejournal.com/14377.html" TargetMode="Externa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6"/>
          </p:nvPr>
        </p:nvSpPr>
        <p:spPr>
          <a:xfrm>
            <a:off x="2555776" y="3501008"/>
            <a:ext cx="6480076" cy="576064"/>
          </a:xfrm>
        </p:spPr>
        <p:txBody>
          <a:bodyPr/>
          <a:lstStyle/>
          <a:p>
            <a:r>
              <a:rPr lang="ru-RU" sz="1800" dirty="0" smtClean="0"/>
              <a:t>Итоговые результаты первого социологического флешмоба</a:t>
            </a:r>
            <a:endParaRPr lang="ru-RU" sz="1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ru-RU" dirty="0" smtClean="0"/>
              <a:t>15.10.2014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22"/>
          </p:nvPr>
        </p:nvSpPr>
        <p:spPr>
          <a:xfrm>
            <a:off x="2533961" y="2492896"/>
            <a:ext cx="6480720" cy="864096"/>
          </a:xfrm>
        </p:spPr>
        <p:txBody>
          <a:bodyPr/>
          <a:lstStyle/>
          <a:p>
            <a:r>
              <a:rPr lang="ru-RU" dirty="0" smtClean="0"/>
              <a:t>«Российский учитель: 5 вопросов о жизни и профессии»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929140"/>
            <a:ext cx="2710716" cy="411627"/>
          </a:xfrm>
          <a:prstGeom prst="rect">
            <a:avLst/>
          </a:prstGeom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5220072" y="854992"/>
            <a:ext cx="3766009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ru-RU" alt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При поддержке Фонда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«</a:t>
            </a:r>
            <a:r>
              <a:rPr kumimoji="0" lang="ru-RU" alt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Национальные ресурсы образования»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ru-RU" dirty="0" smtClean="0"/>
              <a:t>Основные результаты исследования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35707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1. Мотивы выбора профессии</a:t>
            </a:r>
            <a:endParaRPr lang="ru-RU" dirty="0"/>
          </a:p>
        </p:txBody>
      </p:sp>
      <p:graphicFrame>
        <p:nvGraphicFramePr>
          <p:cNvPr id="4" name="Объект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63423040"/>
              </p:ext>
            </p:extLst>
          </p:nvPr>
        </p:nvGraphicFramePr>
        <p:xfrm>
          <a:off x="467544" y="1052736"/>
          <a:ext cx="8568952" cy="5112568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8568952"/>
              </a:tblGrid>
              <a:tr h="3600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</a:rPr>
                        <a:t>Распределение ответов на</a:t>
                      </a:r>
                      <a:r>
                        <a:rPr lang="ru-RU" sz="1400" baseline="0" dirty="0" smtClean="0">
                          <a:solidFill>
                            <a:schemeClr val="bg1"/>
                          </a:solidFill>
                        </a:rPr>
                        <a:t> вопрос «</a:t>
                      </a:r>
                      <a:r>
                        <a:rPr lang="ru-RU" sz="1400" i="1" dirty="0" smtClean="0">
                          <a:solidFill>
                            <a:schemeClr val="bg1"/>
                          </a:solidFill>
                        </a:rPr>
                        <a:t>Скажите, почему Вы решили стать учителем?», % *</a:t>
                      </a:r>
                      <a:endParaRPr lang="ru-RU" sz="1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475252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810" y="1439956"/>
            <a:ext cx="8592240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775884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400" dirty="0">
                <a:solidFill>
                  <a:schemeClr val="tx1"/>
                </a:solidFill>
              </a:rPr>
              <a:t>В рамках исследования было выделено семь классов высказываний респондентов о мотивах выбора профессии учителя. </a:t>
            </a:r>
            <a:endParaRPr lang="ru-RU" sz="1400" dirty="0" smtClean="0">
              <a:solidFill>
                <a:schemeClr val="tx1"/>
              </a:solidFill>
            </a:endParaRPr>
          </a:p>
          <a:p>
            <a:pPr algn="just"/>
            <a:r>
              <a:rPr lang="ru-RU" sz="1400" dirty="0">
                <a:solidFill>
                  <a:schemeClr val="tx1"/>
                </a:solidFill>
              </a:rPr>
              <a:t>Ключевым фактором выбора профессии учителя участники исследования называют </a:t>
            </a:r>
            <a:r>
              <a:rPr lang="ru-RU" sz="1400" b="1" dirty="0">
                <a:solidFill>
                  <a:schemeClr val="tx1"/>
                </a:solidFill>
              </a:rPr>
              <a:t>стремление к реализации своей детской мечты, призвания </a:t>
            </a:r>
            <a:r>
              <a:rPr lang="ru-RU" sz="1400" dirty="0" smtClean="0">
                <a:solidFill>
                  <a:schemeClr val="tx1"/>
                </a:solidFill>
              </a:rPr>
              <a:t>(30%). </a:t>
            </a:r>
            <a:r>
              <a:rPr lang="ru-RU" sz="1400" dirty="0">
                <a:solidFill>
                  <a:schemeClr val="tx1"/>
                </a:solidFill>
              </a:rPr>
              <a:t>Это мнение особенно характерно для 35-54-летних респондентов </a:t>
            </a:r>
            <a:r>
              <a:rPr lang="ru-RU" sz="1400" dirty="0" smtClean="0">
                <a:solidFill>
                  <a:schemeClr val="tx1"/>
                </a:solidFill>
              </a:rPr>
              <a:t>и </a:t>
            </a:r>
            <a:r>
              <a:rPr lang="ru-RU" sz="1400" dirty="0">
                <a:solidFill>
                  <a:schemeClr val="tx1"/>
                </a:solidFill>
              </a:rPr>
              <a:t>тех, кто проработал в школе не менее 10, но и не более 25 </a:t>
            </a:r>
            <a:r>
              <a:rPr lang="ru-RU" sz="1400" dirty="0" smtClean="0">
                <a:solidFill>
                  <a:schemeClr val="tx1"/>
                </a:solidFill>
              </a:rPr>
              <a:t>лет.</a:t>
            </a:r>
          </a:p>
          <a:p>
            <a:pPr algn="just"/>
            <a:endParaRPr lang="ru-RU" sz="1400" dirty="0" smtClean="0">
              <a:solidFill>
                <a:schemeClr val="tx1"/>
              </a:solidFill>
            </a:endParaRPr>
          </a:p>
          <a:p>
            <a:pPr algn="just"/>
            <a:endParaRPr lang="ru-RU" sz="1400" dirty="0">
              <a:solidFill>
                <a:schemeClr val="tx1"/>
              </a:solidFill>
            </a:endParaRPr>
          </a:p>
          <a:p>
            <a:pPr algn="just"/>
            <a:endParaRPr lang="ru-RU" sz="1400" dirty="0" smtClean="0">
              <a:solidFill>
                <a:schemeClr val="tx1"/>
              </a:solidFill>
            </a:endParaRPr>
          </a:p>
          <a:p>
            <a:pPr algn="just"/>
            <a:r>
              <a:rPr lang="ru-RU" sz="1400" dirty="0" smtClean="0">
                <a:solidFill>
                  <a:schemeClr val="tx1"/>
                </a:solidFill>
              </a:rPr>
              <a:t>Второй </a:t>
            </a:r>
            <a:r>
              <a:rPr lang="ru-RU" sz="1400" dirty="0">
                <a:solidFill>
                  <a:schemeClr val="tx1"/>
                </a:solidFill>
              </a:rPr>
              <a:t>по значимости фактор – это </a:t>
            </a:r>
            <a:r>
              <a:rPr lang="ru-RU" sz="1400" b="1" dirty="0">
                <a:solidFill>
                  <a:schemeClr val="tx1"/>
                </a:solidFill>
              </a:rPr>
              <a:t>работа с детьми, желание делиться с ними своими знаниями и опытом</a:t>
            </a:r>
            <a:r>
              <a:rPr lang="ru-RU" sz="1400" dirty="0">
                <a:solidFill>
                  <a:schemeClr val="tx1"/>
                </a:solidFill>
              </a:rPr>
              <a:t> (</a:t>
            </a:r>
            <a:r>
              <a:rPr lang="ru-RU" sz="1400" dirty="0" smtClean="0">
                <a:solidFill>
                  <a:schemeClr val="tx1"/>
                </a:solidFill>
              </a:rPr>
              <a:t>23%). </a:t>
            </a:r>
            <a:r>
              <a:rPr lang="ru-RU" sz="1400" dirty="0">
                <a:solidFill>
                  <a:schemeClr val="tx1"/>
                </a:solidFill>
              </a:rPr>
              <a:t>Чаще остальных подобным образом объясняют свой выбор учительской профессии молодые респонденты в возрасте до 35 </a:t>
            </a:r>
            <a:r>
              <a:rPr lang="ru-RU" sz="1400" dirty="0" smtClean="0">
                <a:solidFill>
                  <a:schemeClr val="tx1"/>
                </a:solidFill>
              </a:rPr>
              <a:t>лет, </a:t>
            </a:r>
            <a:r>
              <a:rPr lang="ru-RU" sz="1400" dirty="0">
                <a:solidFill>
                  <a:schemeClr val="tx1"/>
                </a:solidFill>
              </a:rPr>
              <a:t>а также преподаватели гимназий, лицеев или школ с углубленным изучением </a:t>
            </a:r>
            <a:r>
              <a:rPr lang="ru-RU" sz="1400" dirty="0" smtClean="0">
                <a:solidFill>
                  <a:schemeClr val="tx1"/>
                </a:solidFill>
              </a:rPr>
              <a:t>предмета.</a:t>
            </a:r>
            <a:endParaRPr lang="ru-RU" sz="1400" dirty="0">
              <a:solidFill>
                <a:schemeClr val="tx1"/>
              </a:solidFill>
            </a:endParaRPr>
          </a:p>
          <a:p>
            <a:pPr algn="just"/>
            <a:endParaRPr lang="ru-RU" sz="1400" dirty="0" smtClean="0">
              <a:solidFill>
                <a:schemeClr val="tx1"/>
              </a:solidFill>
            </a:endParaRPr>
          </a:p>
          <a:p>
            <a:pPr algn="just"/>
            <a:endParaRPr lang="ru-RU" sz="1400" dirty="0" smtClean="0">
              <a:solidFill>
                <a:schemeClr val="tx1"/>
              </a:solidFill>
            </a:endParaRPr>
          </a:p>
          <a:p>
            <a:pPr algn="just"/>
            <a:r>
              <a:rPr lang="ru-RU" sz="1400" dirty="0" smtClean="0">
                <a:solidFill>
                  <a:schemeClr val="tx1"/>
                </a:solidFill>
              </a:rPr>
              <a:t>Существенное </a:t>
            </a:r>
            <a:r>
              <a:rPr lang="ru-RU" sz="1400" dirty="0">
                <a:solidFill>
                  <a:schemeClr val="tx1"/>
                </a:solidFill>
              </a:rPr>
              <a:t>влияние на профессиональное самоопределение может оказывать само </a:t>
            </a:r>
            <a:r>
              <a:rPr lang="ru-RU" sz="1400" b="1" dirty="0">
                <a:solidFill>
                  <a:schemeClr val="tx1"/>
                </a:solidFill>
              </a:rPr>
              <a:t>учительское сообщество </a:t>
            </a:r>
            <a:r>
              <a:rPr lang="ru-RU" sz="1400" dirty="0">
                <a:solidFill>
                  <a:schemeClr val="tx1"/>
                </a:solidFill>
              </a:rPr>
              <a:t>– чуть менее пятой части опрошенных заявляют о том, что свой путь они выбрали благодаря личному примеру своих учителей (</a:t>
            </a:r>
            <a:r>
              <a:rPr lang="ru-RU" sz="1400" dirty="0" smtClean="0">
                <a:solidFill>
                  <a:schemeClr val="tx1"/>
                </a:solidFill>
              </a:rPr>
              <a:t>15%). </a:t>
            </a:r>
            <a:r>
              <a:rPr lang="ru-RU" sz="1400" dirty="0">
                <a:solidFill>
                  <a:schemeClr val="tx1"/>
                </a:solidFill>
              </a:rPr>
              <a:t>Такое мнение </a:t>
            </a:r>
            <a:r>
              <a:rPr lang="ru-RU" sz="1400" dirty="0" smtClean="0">
                <a:solidFill>
                  <a:schemeClr val="tx1"/>
                </a:solidFill>
              </a:rPr>
              <a:t>часто </a:t>
            </a:r>
            <a:r>
              <a:rPr lang="ru-RU" sz="1400" dirty="0">
                <a:solidFill>
                  <a:schemeClr val="tx1"/>
                </a:solidFill>
              </a:rPr>
              <a:t>выражают </a:t>
            </a:r>
            <a:r>
              <a:rPr lang="ru-RU" sz="1400" dirty="0" smtClean="0">
                <a:solidFill>
                  <a:schemeClr val="tx1"/>
                </a:solidFill>
              </a:rPr>
              <a:t>те</a:t>
            </a:r>
            <a:r>
              <a:rPr lang="ru-RU" sz="1400" dirty="0">
                <a:solidFill>
                  <a:schemeClr val="tx1"/>
                </a:solidFill>
              </a:rPr>
              <a:t>, кто проработал в школе 25 лет и </a:t>
            </a:r>
            <a:r>
              <a:rPr lang="ru-RU" sz="1400" dirty="0" smtClean="0">
                <a:solidFill>
                  <a:schemeClr val="tx1"/>
                </a:solidFill>
              </a:rPr>
              <a:t>более.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1. Мотивы выбора профессии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313020" y="2391781"/>
            <a:ext cx="7344048" cy="720080"/>
          </a:xfrm>
          <a:prstGeom prst="round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i="1" dirty="0"/>
              <a:t>«Стать учителем – это была </a:t>
            </a:r>
            <a:r>
              <a:rPr lang="ru-RU" sz="1400" b="1" i="1" dirty="0"/>
              <a:t>мечта детства</a:t>
            </a:r>
            <a:r>
              <a:rPr lang="ru-RU" sz="1400" i="1" dirty="0"/>
              <a:t>. Мне всегда нравилось объяснять и разъяснять, то, что было кому-то не понятно. А еще мне нравилось учиться» </a:t>
            </a:r>
            <a:r>
              <a:rPr lang="ru-RU" sz="1400" b="1" i="1" dirty="0"/>
              <a:t>(учитель обществознания, 42 года, педагогический стаж – 13 лет).</a:t>
            </a:r>
            <a:endParaRPr lang="ru-RU" sz="12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331640" y="4126076"/>
            <a:ext cx="7344048" cy="504056"/>
          </a:xfrm>
          <a:prstGeom prst="round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i="1" dirty="0"/>
              <a:t>«Люблю детей, хорошо знаю математику. </a:t>
            </a:r>
            <a:r>
              <a:rPr lang="ru-RU" sz="1400" b="1" i="1" dirty="0"/>
              <a:t>Хочу передать свои знания</a:t>
            </a:r>
            <a:r>
              <a:rPr lang="ru-RU" sz="1400" i="1" dirty="0"/>
              <a:t>» </a:t>
            </a:r>
            <a:r>
              <a:rPr lang="ru-RU" sz="1400" b="1" i="1" dirty="0"/>
              <a:t>(учитель математики, 57 лет, педагогический стаж – 34 года).</a:t>
            </a:r>
            <a:endParaRPr lang="ru-RU" sz="14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313020" y="5670733"/>
            <a:ext cx="7344048" cy="684076"/>
          </a:xfrm>
          <a:prstGeom prst="round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i="1" dirty="0"/>
              <a:t>«Пошла по </a:t>
            </a:r>
            <a:r>
              <a:rPr lang="ru-RU" sz="1400" b="1" i="1" dirty="0"/>
              <a:t>примеру своего первого учителя</a:t>
            </a:r>
            <a:r>
              <a:rPr lang="ru-RU" sz="1400" i="1" dirty="0"/>
              <a:t>, копировала ее манеру, поведение, и пошла в учителя. Всю жизнь хотела стать учителем» </a:t>
            </a:r>
            <a:r>
              <a:rPr lang="ru-RU" sz="1400" b="1" i="1" dirty="0"/>
              <a:t>(учитель начальной школы, 46 лет, педагогический стаж – 28 лет).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0920278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xfrm>
            <a:off x="468313" y="1125538"/>
            <a:ext cx="8207376" cy="5615830"/>
          </a:xfrm>
        </p:spPr>
        <p:txBody>
          <a:bodyPr>
            <a:normAutofit/>
          </a:bodyPr>
          <a:lstStyle/>
          <a:p>
            <a:pPr algn="just">
              <a:lnSpc>
                <a:spcPct val="90000"/>
              </a:lnSpc>
              <a:buFont typeface="+mj-lt"/>
              <a:buAutoNum type="arabicPeriod" startAt="4"/>
            </a:pPr>
            <a:r>
              <a:rPr lang="ru-RU" sz="1400" dirty="0">
                <a:solidFill>
                  <a:schemeClr val="tx1"/>
                </a:solidFill>
              </a:rPr>
              <a:t>Почти столько же респондентов считают, что выбор профессии предопределен </a:t>
            </a:r>
            <a:r>
              <a:rPr lang="ru-RU" sz="1400" b="1" dirty="0">
                <a:solidFill>
                  <a:schemeClr val="tx1"/>
                </a:solidFill>
              </a:rPr>
              <a:t>интересом к преподаваемому предмету или же преподаванию в целом </a:t>
            </a:r>
            <a:r>
              <a:rPr lang="ru-RU" sz="1400" dirty="0">
                <a:solidFill>
                  <a:schemeClr val="tx1"/>
                </a:solidFill>
              </a:rPr>
              <a:t>(</a:t>
            </a:r>
            <a:r>
              <a:rPr lang="ru-RU" sz="1400" dirty="0" smtClean="0">
                <a:solidFill>
                  <a:schemeClr val="tx1"/>
                </a:solidFill>
              </a:rPr>
              <a:t>13%). </a:t>
            </a:r>
            <a:r>
              <a:rPr lang="ru-RU" sz="1400" dirty="0">
                <a:solidFill>
                  <a:schemeClr val="tx1"/>
                </a:solidFill>
              </a:rPr>
              <a:t>Участники исследования признавались, что ради получения того или иного образования они поступали в педагогические вузы, первичным для них являлась сама специальность. Несколько чаще так склонны считать также люди от 55 лет и старше </a:t>
            </a:r>
            <a:r>
              <a:rPr lang="ru-RU" sz="1400" dirty="0" smtClean="0">
                <a:solidFill>
                  <a:schemeClr val="tx1"/>
                </a:solidFill>
              </a:rPr>
              <a:t>и </a:t>
            </a:r>
            <a:r>
              <a:rPr lang="ru-RU" sz="1400" dirty="0">
                <a:solidFill>
                  <a:schemeClr val="tx1"/>
                </a:solidFill>
              </a:rPr>
              <a:t>те, кто проработал в школе 25 лет и </a:t>
            </a:r>
            <a:r>
              <a:rPr lang="ru-RU" sz="1400" dirty="0" smtClean="0">
                <a:solidFill>
                  <a:schemeClr val="tx1"/>
                </a:solidFill>
              </a:rPr>
              <a:t>более.</a:t>
            </a:r>
          </a:p>
          <a:p>
            <a:pPr algn="just">
              <a:lnSpc>
                <a:spcPct val="90000"/>
              </a:lnSpc>
              <a:buFont typeface="+mj-lt"/>
              <a:buAutoNum type="arabicPeriod" startAt="4"/>
            </a:pPr>
            <a:endParaRPr lang="ru-RU" sz="1400" dirty="0">
              <a:solidFill>
                <a:schemeClr val="tx1"/>
              </a:solidFill>
            </a:endParaRPr>
          </a:p>
          <a:p>
            <a:pPr algn="just">
              <a:lnSpc>
                <a:spcPct val="90000"/>
              </a:lnSpc>
              <a:buFont typeface="+mj-lt"/>
              <a:buAutoNum type="arabicPeriod" startAt="4"/>
            </a:pPr>
            <a:endParaRPr lang="ru-RU" sz="1400" dirty="0" smtClean="0">
              <a:solidFill>
                <a:schemeClr val="tx1"/>
              </a:solidFill>
            </a:endParaRPr>
          </a:p>
          <a:p>
            <a:pPr algn="just">
              <a:lnSpc>
                <a:spcPct val="90000"/>
              </a:lnSpc>
              <a:buFont typeface="+mj-lt"/>
              <a:buAutoNum type="arabicPeriod" startAt="4"/>
            </a:pPr>
            <a:endParaRPr lang="ru-RU" sz="1400" dirty="0">
              <a:solidFill>
                <a:schemeClr val="tx1"/>
              </a:solidFill>
            </a:endParaRPr>
          </a:p>
          <a:p>
            <a:pPr algn="just">
              <a:lnSpc>
                <a:spcPct val="90000"/>
              </a:lnSpc>
              <a:buFont typeface="+mj-lt"/>
              <a:buAutoNum type="arabicPeriod" startAt="4"/>
            </a:pPr>
            <a:r>
              <a:rPr lang="ru-RU" sz="1400" dirty="0" smtClean="0">
                <a:solidFill>
                  <a:schemeClr val="tx1"/>
                </a:solidFill>
              </a:rPr>
              <a:t>Соображений </a:t>
            </a:r>
            <a:r>
              <a:rPr lang="ru-RU" sz="1400" b="1" dirty="0">
                <a:solidFill>
                  <a:schemeClr val="tx1"/>
                </a:solidFill>
              </a:rPr>
              <a:t>династийности</a:t>
            </a:r>
            <a:r>
              <a:rPr lang="ru-RU" sz="1400" dirty="0">
                <a:solidFill>
                  <a:schemeClr val="tx1"/>
                </a:solidFill>
              </a:rPr>
              <a:t> в ходе профессионального самоопределения придерживался каждый десятый респондент (12%). У этой части опрошенных в роду были </a:t>
            </a:r>
            <a:r>
              <a:rPr lang="ru-RU" sz="1400" dirty="0" smtClean="0">
                <a:solidFill>
                  <a:schemeClr val="tx1"/>
                </a:solidFill>
              </a:rPr>
              <a:t>педагоги, </a:t>
            </a:r>
            <a:r>
              <a:rPr lang="ru-RU" sz="1400" dirty="0">
                <a:solidFill>
                  <a:schemeClr val="tx1"/>
                </a:solidFill>
              </a:rPr>
              <a:t>и они отмечали, что выбор учительской стези для них был фактически безальтернативен. </a:t>
            </a:r>
            <a:r>
              <a:rPr lang="ru-RU" sz="1400" dirty="0" smtClean="0">
                <a:solidFill>
                  <a:schemeClr val="tx1"/>
                </a:solidFill>
              </a:rPr>
              <a:t>Продолжение </a:t>
            </a:r>
            <a:r>
              <a:rPr lang="ru-RU" sz="1400" dirty="0">
                <a:solidFill>
                  <a:schemeClr val="tx1"/>
                </a:solidFill>
              </a:rPr>
              <a:t>семейной традиции чаще фиксируется среди респондентов от 55 лет и </a:t>
            </a:r>
            <a:r>
              <a:rPr lang="ru-RU" sz="1400" dirty="0" smtClean="0">
                <a:solidFill>
                  <a:schemeClr val="tx1"/>
                </a:solidFill>
              </a:rPr>
              <a:t>старше, а также – что интересно - среди </a:t>
            </a:r>
            <a:r>
              <a:rPr lang="ru-RU" sz="1400" dirty="0">
                <a:solidFill>
                  <a:schemeClr val="tx1"/>
                </a:solidFill>
              </a:rPr>
              <a:t>людей с непедагогическим </a:t>
            </a:r>
            <a:r>
              <a:rPr lang="ru-RU" sz="1400" dirty="0" smtClean="0">
                <a:solidFill>
                  <a:schemeClr val="tx1"/>
                </a:solidFill>
              </a:rPr>
              <a:t>образованием.</a:t>
            </a:r>
          </a:p>
          <a:p>
            <a:pPr algn="just">
              <a:lnSpc>
                <a:spcPct val="90000"/>
              </a:lnSpc>
              <a:buAutoNum type="arabicPeriod" startAt="4"/>
            </a:pPr>
            <a:endParaRPr lang="ru-RU" sz="1400" dirty="0" smtClean="0">
              <a:solidFill>
                <a:schemeClr val="tx1"/>
              </a:solidFill>
            </a:endParaRPr>
          </a:p>
          <a:p>
            <a:pPr algn="just">
              <a:lnSpc>
                <a:spcPct val="90000"/>
              </a:lnSpc>
              <a:buAutoNum type="arabicPeriod" startAt="4"/>
            </a:pPr>
            <a:endParaRPr lang="ru-RU" sz="1400" dirty="0">
              <a:solidFill>
                <a:schemeClr val="tx1"/>
              </a:solidFill>
            </a:endParaRPr>
          </a:p>
          <a:p>
            <a:pPr algn="just">
              <a:lnSpc>
                <a:spcPct val="90000"/>
              </a:lnSpc>
              <a:buAutoNum type="arabicPeriod" startAt="4"/>
            </a:pPr>
            <a:r>
              <a:rPr lang="ru-RU" sz="1400" dirty="0" smtClean="0">
                <a:solidFill>
                  <a:schemeClr val="tx1"/>
                </a:solidFill>
              </a:rPr>
              <a:t>Почти </a:t>
            </a:r>
            <a:r>
              <a:rPr lang="ru-RU" sz="1400" dirty="0">
                <a:solidFill>
                  <a:schemeClr val="tx1"/>
                </a:solidFill>
              </a:rPr>
              <a:t>каждый пятый респондент заявляет о том, что профессиональное самоопределение было обусловлено </a:t>
            </a:r>
            <a:r>
              <a:rPr lang="ru-RU" sz="1400" b="1" dirty="0">
                <a:solidFill>
                  <a:schemeClr val="tx1"/>
                </a:solidFill>
              </a:rPr>
              <a:t>случайными факторами </a:t>
            </a:r>
            <a:r>
              <a:rPr lang="ru-RU" sz="1400" dirty="0">
                <a:solidFill>
                  <a:schemeClr val="tx1"/>
                </a:solidFill>
              </a:rPr>
              <a:t>(</a:t>
            </a:r>
            <a:r>
              <a:rPr lang="ru-RU" sz="1400" dirty="0" smtClean="0">
                <a:solidFill>
                  <a:schemeClr val="tx1"/>
                </a:solidFill>
              </a:rPr>
              <a:t>18%). </a:t>
            </a:r>
            <a:r>
              <a:rPr lang="ru-RU" sz="1400" dirty="0">
                <a:solidFill>
                  <a:schemeClr val="tx1"/>
                </a:solidFill>
              </a:rPr>
              <a:t>Основные из них – невозможность поступить на выбранную изначально специальность, отсутствие возможности обучаться в другом городе, отсутствие работы по специальности и т.д. Существенно чаще остальных на них ссылаются респонденты от 55 лет и старше </a:t>
            </a:r>
            <a:r>
              <a:rPr lang="ru-RU" sz="1400" dirty="0" smtClean="0">
                <a:solidFill>
                  <a:schemeClr val="tx1"/>
                </a:solidFill>
              </a:rPr>
              <a:t>и </a:t>
            </a:r>
            <a:r>
              <a:rPr lang="ru-RU" sz="1400" dirty="0">
                <a:solidFill>
                  <a:schemeClr val="tx1"/>
                </a:solidFill>
              </a:rPr>
              <a:t>учителя с непедагогическим </a:t>
            </a:r>
            <a:r>
              <a:rPr lang="ru-RU" sz="1400" dirty="0" smtClean="0">
                <a:solidFill>
                  <a:schemeClr val="tx1"/>
                </a:solidFill>
              </a:rPr>
              <a:t>образованием.</a:t>
            </a:r>
          </a:p>
          <a:p>
            <a:pPr algn="just">
              <a:lnSpc>
                <a:spcPct val="90000"/>
              </a:lnSpc>
              <a:buAutoNum type="arabicPeriod" startAt="4"/>
            </a:pPr>
            <a:endParaRPr lang="ru-RU" sz="1400" b="1" dirty="0" smtClean="0">
              <a:solidFill>
                <a:schemeClr val="tx1"/>
              </a:solidFill>
            </a:endParaRPr>
          </a:p>
          <a:p>
            <a:pPr algn="just">
              <a:lnSpc>
                <a:spcPct val="90000"/>
              </a:lnSpc>
              <a:buAutoNum type="arabicPeriod" startAt="4"/>
            </a:pPr>
            <a:endParaRPr lang="ru-RU" sz="1400" b="1" dirty="0">
              <a:solidFill>
                <a:schemeClr val="tx1"/>
              </a:solidFill>
            </a:endParaRPr>
          </a:p>
          <a:p>
            <a:pPr algn="just">
              <a:lnSpc>
                <a:spcPct val="90000"/>
              </a:lnSpc>
              <a:buAutoNum type="arabicPeriod" startAt="4"/>
            </a:pPr>
            <a:r>
              <a:rPr lang="ru-RU" sz="1400" b="1" dirty="0" smtClean="0">
                <a:solidFill>
                  <a:schemeClr val="tx1"/>
                </a:solidFill>
              </a:rPr>
              <a:t>Высокая </a:t>
            </a:r>
            <a:r>
              <a:rPr lang="ru-RU" sz="1400" b="1" dirty="0">
                <a:solidFill>
                  <a:schemeClr val="tx1"/>
                </a:solidFill>
              </a:rPr>
              <a:t>зарплата, возможность дополнительного заработка</a:t>
            </a:r>
            <a:r>
              <a:rPr lang="ru-RU" sz="1400" dirty="0">
                <a:solidFill>
                  <a:schemeClr val="tx1"/>
                </a:solidFill>
              </a:rPr>
              <a:t> являются стимулирующим фактором для </a:t>
            </a:r>
            <a:r>
              <a:rPr lang="ru-RU" sz="1400" dirty="0" smtClean="0">
                <a:solidFill>
                  <a:schemeClr val="tx1"/>
                </a:solidFill>
              </a:rPr>
              <a:t>незначительной </a:t>
            </a:r>
            <a:r>
              <a:rPr lang="ru-RU" sz="1400" dirty="0">
                <a:solidFill>
                  <a:schemeClr val="tx1"/>
                </a:solidFill>
              </a:rPr>
              <a:t>части участников </a:t>
            </a:r>
            <a:r>
              <a:rPr lang="ru-RU" sz="1400" dirty="0" smtClean="0">
                <a:solidFill>
                  <a:schemeClr val="tx1"/>
                </a:solidFill>
              </a:rPr>
              <a:t>исследования. 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1. Мотивы выбора профессии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389030" y="2123193"/>
            <a:ext cx="7344048" cy="720080"/>
          </a:xfrm>
          <a:prstGeom prst="round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i="1" dirty="0"/>
              <a:t>«Еще учась в школе, я решила поступить на географический факультет, </a:t>
            </a:r>
            <a:r>
              <a:rPr lang="ru-RU" sz="1400" b="1" i="1" dirty="0"/>
              <a:t>был интересен предмет – география.</a:t>
            </a:r>
            <a:r>
              <a:rPr lang="ru-RU" sz="1400" i="1" dirty="0"/>
              <a:t> И в процессе учебы меня это настолько зацепило, что я решила стать учителем» </a:t>
            </a:r>
            <a:r>
              <a:rPr lang="ru-RU" sz="1400" b="1" i="1" dirty="0"/>
              <a:t>(учитель географии, 25 лет, педагогический стаж – 1 год).</a:t>
            </a:r>
            <a:endParaRPr lang="ru-RU" sz="14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389030" y="3949263"/>
            <a:ext cx="7344048" cy="504056"/>
          </a:xfrm>
          <a:prstGeom prst="round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i="1" dirty="0"/>
              <a:t>«В нашей семье все учителя, </a:t>
            </a:r>
            <a:r>
              <a:rPr lang="ru-RU" sz="1400" b="1" i="1" dirty="0"/>
              <a:t>пошла по стопам родителей</a:t>
            </a:r>
            <a:r>
              <a:rPr lang="ru-RU" sz="1400" i="1" dirty="0"/>
              <a:t>» </a:t>
            </a:r>
            <a:r>
              <a:rPr lang="ru-RU" sz="1400" b="1" i="1" dirty="0"/>
              <a:t>(учитель английского языка, 28 лет, педагогический стаж – 5 лет).</a:t>
            </a:r>
            <a:endParaRPr lang="ru-RU" sz="14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360336" y="5559309"/>
            <a:ext cx="7344048" cy="477069"/>
          </a:xfrm>
          <a:prstGeom prst="round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i="1" dirty="0"/>
              <a:t>«</a:t>
            </a:r>
            <a:r>
              <a:rPr lang="ru-RU" sz="1400" b="1" i="1" dirty="0"/>
              <a:t>Отсутствие другой работы </a:t>
            </a:r>
            <a:r>
              <a:rPr lang="ru-RU" sz="1400" i="1" dirty="0"/>
              <a:t>по специальности»</a:t>
            </a:r>
            <a:r>
              <a:rPr lang="ru-RU" sz="1400" b="1" i="1" dirty="0"/>
              <a:t> (учитель истории и обществознания, 25 лет, педагогический стаж – 2 года).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8036442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2. Главная задача учителя </a:t>
            </a:r>
            <a:endParaRPr lang="ru-RU" dirty="0"/>
          </a:p>
        </p:txBody>
      </p:sp>
      <p:graphicFrame>
        <p:nvGraphicFramePr>
          <p:cNvPr id="4" name="Объект 8"/>
          <p:cNvGraphicFramePr>
            <a:graphicFrameLocks/>
          </p:cNvGraphicFramePr>
          <p:nvPr>
            <p:extLst/>
          </p:nvPr>
        </p:nvGraphicFramePr>
        <p:xfrm>
          <a:off x="467098" y="1160875"/>
          <a:ext cx="5761086" cy="5464038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5761086"/>
              </a:tblGrid>
              <a:tr h="7954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Распределение ответов на</a:t>
                      </a:r>
                      <a:r>
                        <a:rPr lang="ru-RU" sz="1600" baseline="0" dirty="0" smtClean="0">
                          <a:solidFill>
                            <a:schemeClr val="bg1"/>
                          </a:solidFill>
                        </a:rPr>
                        <a:t> вопрос «</a:t>
                      </a:r>
                      <a:r>
                        <a:rPr lang="ru-RU" sz="1600" i="1" dirty="0" smtClean="0">
                          <a:solidFill>
                            <a:schemeClr val="bg1"/>
                          </a:solidFill>
                        </a:rPr>
                        <a:t>Что для Вас это значит - быть учителем? В чем Вы видите свою главную задачу как учителя?», %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464107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2313" t="3170" r="5183" b="3324"/>
          <a:stretch/>
        </p:blipFill>
        <p:spPr>
          <a:xfrm>
            <a:off x="467544" y="2132856"/>
            <a:ext cx="5760640" cy="4248472"/>
          </a:xfrm>
          <a:prstGeom prst="rect">
            <a:avLst/>
          </a:prstGeom>
        </p:spPr>
      </p:pic>
      <p:sp>
        <p:nvSpPr>
          <p:cNvPr id="5" name="Скругленная прямоугольная выноска 4"/>
          <p:cNvSpPr/>
          <p:nvPr/>
        </p:nvSpPr>
        <p:spPr>
          <a:xfrm>
            <a:off x="6444208" y="1268760"/>
            <a:ext cx="2592288" cy="864096"/>
          </a:xfrm>
          <a:prstGeom prst="wedgeRoundRectCallout">
            <a:avLst>
              <a:gd name="adj1" fmla="val -71082"/>
              <a:gd name="adj2" fmla="val 54176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i="1" dirty="0" smtClean="0">
                <a:solidFill>
                  <a:schemeClr val="tx1"/>
                </a:solidFill>
              </a:rPr>
              <a:t>«</a:t>
            </a:r>
            <a:r>
              <a:rPr lang="ru-RU" i="1" dirty="0">
                <a:solidFill>
                  <a:schemeClr val="tx1"/>
                </a:solidFill>
              </a:rPr>
              <a:t>Главное в профессии учителя — </a:t>
            </a:r>
            <a:r>
              <a:rPr lang="ru-RU" b="1" i="1" dirty="0">
                <a:solidFill>
                  <a:schemeClr val="tx1"/>
                </a:solidFill>
              </a:rPr>
              <a:t>воспитание</a:t>
            </a:r>
            <a:r>
              <a:rPr lang="ru-RU" i="1" dirty="0" smtClean="0">
                <a:solidFill>
                  <a:schemeClr val="tx1"/>
                </a:solidFill>
              </a:rPr>
              <a:t>»</a:t>
            </a:r>
            <a:endParaRPr lang="ru-RU" i="1" dirty="0">
              <a:solidFill>
                <a:schemeClr val="tx1"/>
              </a:solidFill>
            </a:endParaRPr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>
            <a:off x="6444208" y="2294638"/>
            <a:ext cx="2592288" cy="2628763"/>
          </a:xfrm>
          <a:prstGeom prst="wedgeRoundRectCallout">
            <a:avLst>
              <a:gd name="adj1" fmla="val -74021"/>
              <a:gd name="adj2" fmla="val 244"/>
              <a:gd name="adj3" fmla="val 16667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chemeClr val="tx1"/>
                </a:solidFill>
              </a:rPr>
              <a:t>«</a:t>
            </a:r>
            <a:r>
              <a:rPr lang="ru-RU" b="1" i="1" dirty="0" smtClean="0">
                <a:solidFill>
                  <a:schemeClr val="tx1"/>
                </a:solidFill>
              </a:rPr>
              <a:t>Передавать </a:t>
            </a:r>
            <a:r>
              <a:rPr lang="ru-RU" b="1" i="1" dirty="0">
                <a:solidFill>
                  <a:schemeClr val="tx1"/>
                </a:solidFill>
              </a:rPr>
              <a:t>детям умения и навыки</a:t>
            </a:r>
            <a:r>
              <a:rPr lang="ru-RU" i="1" dirty="0">
                <a:solidFill>
                  <a:schemeClr val="tx1"/>
                </a:solidFill>
              </a:rPr>
              <a:t>, которыми я владею сама в предметной области. </a:t>
            </a:r>
            <a:r>
              <a:rPr lang="ru-RU" i="1" dirty="0" smtClean="0">
                <a:solidFill>
                  <a:schemeClr val="tx1"/>
                </a:solidFill>
              </a:rPr>
              <a:t>Не считаю</a:t>
            </a:r>
            <a:r>
              <a:rPr lang="ru-RU" i="1" dirty="0">
                <a:solidFill>
                  <a:schemeClr val="tx1"/>
                </a:solidFill>
              </a:rPr>
              <a:t>, что учитель должен влезать в личную жизнь </a:t>
            </a:r>
            <a:r>
              <a:rPr lang="ru-RU" i="1" dirty="0" smtClean="0">
                <a:solidFill>
                  <a:schemeClr val="tx1"/>
                </a:solidFill>
              </a:rPr>
              <a:t>ребёнка»</a:t>
            </a:r>
            <a:endParaRPr lang="ru-RU" dirty="0"/>
          </a:p>
        </p:txBody>
      </p:sp>
      <p:sp>
        <p:nvSpPr>
          <p:cNvPr id="8" name="Скругленная прямоугольная выноска 7"/>
          <p:cNvSpPr/>
          <p:nvPr/>
        </p:nvSpPr>
        <p:spPr>
          <a:xfrm>
            <a:off x="6444208" y="5085184"/>
            <a:ext cx="2605583" cy="1476744"/>
          </a:xfrm>
          <a:prstGeom prst="wedgeRoundRectCallout">
            <a:avLst>
              <a:gd name="adj1" fmla="val -95770"/>
              <a:gd name="adj2" fmla="val -90679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chemeClr val="tx1"/>
                </a:solidFill>
              </a:rPr>
              <a:t>«Постоянно </a:t>
            </a:r>
            <a:r>
              <a:rPr lang="ru-RU" b="1" i="1" dirty="0">
                <a:solidFill>
                  <a:schemeClr val="tx1"/>
                </a:solidFill>
              </a:rPr>
              <a:t>учиться самой</a:t>
            </a:r>
            <a:r>
              <a:rPr lang="ru-RU" i="1" dirty="0" smtClean="0">
                <a:solidFill>
                  <a:schemeClr val="tx1"/>
                </a:solidFill>
              </a:rPr>
              <a:t>»</a:t>
            </a:r>
          </a:p>
          <a:p>
            <a:pPr algn="ctr"/>
            <a:r>
              <a:rPr lang="ru-RU" i="1" dirty="0" smtClean="0">
                <a:solidFill>
                  <a:schemeClr val="tx1"/>
                </a:solidFill>
              </a:rPr>
              <a:t>«</a:t>
            </a:r>
            <a:r>
              <a:rPr lang="ru-RU" b="1" i="1" dirty="0">
                <a:solidFill>
                  <a:schemeClr val="tx1"/>
                </a:solidFill>
              </a:rPr>
              <a:t>Л</a:t>
            </a:r>
            <a:r>
              <a:rPr lang="ru-RU" b="1" i="1" dirty="0" smtClean="0">
                <a:solidFill>
                  <a:schemeClr val="tx1"/>
                </a:solidFill>
              </a:rPr>
              <a:t>юбить</a:t>
            </a:r>
            <a:r>
              <a:rPr lang="ru-RU" i="1" dirty="0" smtClean="0">
                <a:solidFill>
                  <a:schemeClr val="tx1"/>
                </a:solidFill>
              </a:rPr>
              <a:t> </a:t>
            </a:r>
            <a:r>
              <a:rPr lang="ru-RU" i="1" dirty="0">
                <a:solidFill>
                  <a:schemeClr val="tx1"/>
                </a:solidFill>
              </a:rPr>
              <a:t>детей</a:t>
            </a:r>
            <a:r>
              <a:rPr lang="ru-RU" i="1" dirty="0" smtClean="0">
                <a:solidFill>
                  <a:schemeClr val="tx1"/>
                </a:solidFill>
              </a:rPr>
              <a:t>»</a:t>
            </a:r>
          </a:p>
          <a:p>
            <a:pPr algn="ctr"/>
            <a:r>
              <a:rPr lang="ru-RU" i="1" dirty="0" smtClean="0">
                <a:solidFill>
                  <a:schemeClr val="tx1"/>
                </a:solidFill>
              </a:rPr>
              <a:t>«</a:t>
            </a:r>
            <a:r>
              <a:rPr lang="ru-RU" b="1" i="1" dirty="0" smtClean="0">
                <a:solidFill>
                  <a:schemeClr val="tx1"/>
                </a:solidFill>
              </a:rPr>
              <a:t>Быть </a:t>
            </a:r>
            <a:r>
              <a:rPr lang="ru-RU" b="1" i="1" dirty="0">
                <a:solidFill>
                  <a:schemeClr val="tx1"/>
                </a:solidFill>
              </a:rPr>
              <a:t>примером </a:t>
            </a:r>
            <a:r>
              <a:rPr lang="ru-RU" i="1" dirty="0">
                <a:solidFill>
                  <a:schemeClr val="tx1"/>
                </a:solidFill>
              </a:rPr>
              <a:t>во всем»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7091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xfrm>
            <a:off x="468312" y="1169368"/>
            <a:ext cx="8207376" cy="568863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600" dirty="0" smtClean="0">
                <a:solidFill>
                  <a:schemeClr val="tx1"/>
                </a:solidFill>
              </a:rPr>
              <a:t>Существует </a:t>
            </a:r>
            <a:r>
              <a:rPr lang="ru-RU" sz="1600" dirty="0">
                <a:solidFill>
                  <a:schemeClr val="tx1"/>
                </a:solidFill>
              </a:rPr>
              <a:t>некий </a:t>
            </a:r>
            <a:r>
              <a:rPr lang="ru-RU" sz="1600" dirty="0" smtClean="0">
                <a:solidFill>
                  <a:schemeClr val="tx1"/>
                </a:solidFill>
              </a:rPr>
              <a:t>континуум </a:t>
            </a:r>
            <a:r>
              <a:rPr lang="ru-RU" sz="1600" dirty="0">
                <a:solidFill>
                  <a:schemeClr val="tx1"/>
                </a:solidFill>
              </a:rPr>
              <a:t>определения учителем своей роли, на одном конце которого будет признание за учителем только </a:t>
            </a:r>
            <a:r>
              <a:rPr lang="ru-RU" sz="1600" b="1" dirty="0">
                <a:solidFill>
                  <a:schemeClr val="tx1"/>
                </a:solidFill>
              </a:rPr>
              <a:t>узкой образовательной функции </a:t>
            </a:r>
            <a:r>
              <a:rPr lang="ru-RU" sz="1600" b="1" i="1" dirty="0" smtClean="0">
                <a:solidFill>
                  <a:schemeClr val="tx1"/>
                </a:solidFill>
              </a:rPr>
              <a:t>(</a:t>
            </a:r>
            <a:r>
              <a:rPr lang="ru-RU" sz="1600" i="1" dirty="0" smtClean="0">
                <a:solidFill>
                  <a:schemeClr val="tx1"/>
                </a:solidFill>
              </a:rPr>
              <a:t>«Учить </a:t>
            </a:r>
            <a:r>
              <a:rPr lang="ru-RU" sz="1600" i="1" dirty="0">
                <a:solidFill>
                  <a:schemeClr val="tx1"/>
                </a:solidFill>
              </a:rPr>
              <a:t>- это значит передавать детям умения и навыки, которыми я владею сама в предметной области. я не считаю, что учитель должен влезать в личную жизнь </a:t>
            </a:r>
            <a:r>
              <a:rPr lang="ru-RU" sz="1600" i="1" dirty="0" smtClean="0">
                <a:solidFill>
                  <a:schemeClr val="tx1"/>
                </a:solidFill>
              </a:rPr>
              <a:t>ребёнка»), </a:t>
            </a:r>
            <a:r>
              <a:rPr lang="ru-RU" sz="1600" dirty="0" smtClean="0">
                <a:solidFill>
                  <a:schemeClr val="tx1"/>
                </a:solidFill>
              </a:rPr>
              <a:t>а </a:t>
            </a:r>
            <a:r>
              <a:rPr lang="ru-RU" sz="1600" dirty="0">
                <a:solidFill>
                  <a:schemeClr val="tx1"/>
                </a:solidFill>
              </a:rPr>
              <a:t>на другом — именно </a:t>
            </a:r>
            <a:r>
              <a:rPr lang="ru-RU" sz="1600" b="1" dirty="0">
                <a:solidFill>
                  <a:schemeClr val="tx1"/>
                </a:solidFill>
              </a:rPr>
              <a:t>воспитательной, связанной с развитием личности</a:t>
            </a:r>
            <a:r>
              <a:rPr lang="ru-RU" sz="1600" dirty="0">
                <a:solidFill>
                  <a:schemeClr val="tx1"/>
                </a:solidFill>
              </a:rPr>
              <a:t>, часто даже без упоминания трансляции знаний </a:t>
            </a:r>
            <a:r>
              <a:rPr lang="ru-RU" sz="1600" i="1" dirty="0">
                <a:solidFill>
                  <a:schemeClr val="tx1"/>
                </a:solidFill>
              </a:rPr>
              <a:t>(«Главное в профессии учителя — воспитание»). </a:t>
            </a:r>
            <a:endParaRPr lang="ru-RU" sz="1600" i="1" dirty="0" smtClean="0">
              <a:solidFill>
                <a:schemeClr val="tx1"/>
              </a:solidFill>
            </a:endParaRPr>
          </a:p>
          <a:p>
            <a:pPr marL="623888" indent="0" algn="just">
              <a:buNone/>
            </a:pPr>
            <a:r>
              <a:rPr lang="ru-RU" sz="1400" b="1" dirty="0" smtClean="0">
                <a:solidFill>
                  <a:schemeClr val="tx1"/>
                </a:solidFill>
              </a:rPr>
              <a:t>Воспитательная </a:t>
            </a:r>
            <a:r>
              <a:rPr lang="ru-RU" sz="1400" b="1" dirty="0">
                <a:solidFill>
                  <a:schemeClr val="tx1"/>
                </a:solidFill>
              </a:rPr>
              <a:t>функция </a:t>
            </a:r>
            <a:r>
              <a:rPr lang="ru-RU" sz="1400" dirty="0">
                <a:solidFill>
                  <a:schemeClr val="tx1"/>
                </a:solidFill>
              </a:rPr>
              <a:t>нацелена на «улучшение детей, некое приращение их качества»: </a:t>
            </a:r>
            <a:r>
              <a:rPr lang="ru-RU" sz="1400" b="1" dirty="0">
                <a:solidFill>
                  <a:schemeClr val="tx1"/>
                </a:solidFill>
              </a:rPr>
              <a:t>1)</a:t>
            </a:r>
            <a:r>
              <a:rPr lang="ru-RU" sz="1400" dirty="0">
                <a:solidFill>
                  <a:schemeClr val="tx1"/>
                </a:solidFill>
              </a:rPr>
              <a:t> нравственное развитие, с явным или неявным упоминанием этого слова </a:t>
            </a:r>
            <a:r>
              <a:rPr lang="ru-RU" sz="1400" i="1" dirty="0">
                <a:solidFill>
                  <a:schemeClr val="tx1"/>
                </a:solidFill>
              </a:rPr>
              <a:t>(«привитие нравственных ценностей»),</a:t>
            </a:r>
            <a:r>
              <a:rPr lang="ru-RU" sz="1400" dirty="0">
                <a:solidFill>
                  <a:schemeClr val="tx1"/>
                </a:solidFill>
              </a:rPr>
              <a:t> </a:t>
            </a:r>
            <a:r>
              <a:rPr lang="ru-RU" sz="1400" b="1" dirty="0">
                <a:solidFill>
                  <a:schemeClr val="tx1"/>
                </a:solidFill>
              </a:rPr>
              <a:t>2)</a:t>
            </a:r>
            <a:r>
              <a:rPr lang="ru-RU" sz="1400" dirty="0">
                <a:solidFill>
                  <a:schemeClr val="tx1"/>
                </a:solidFill>
              </a:rPr>
              <a:t> интеллектуальное развитие </a:t>
            </a:r>
            <a:r>
              <a:rPr lang="ru-RU" sz="1400" i="1" dirty="0">
                <a:solidFill>
                  <a:schemeClr val="tx1"/>
                </a:solidFill>
              </a:rPr>
              <a:t>(«научить размышлять»),</a:t>
            </a:r>
            <a:r>
              <a:rPr lang="ru-RU" sz="1400" dirty="0">
                <a:solidFill>
                  <a:schemeClr val="tx1"/>
                </a:solidFill>
              </a:rPr>
              <a:t> </a:t>
            </a:r>
            <a:r>
              <a:rPr lang="ru-RU" sz="1400" b="1" dirty="0">
                <a:solidFill>
                  <a:schemeClr val="tx1"/>
                </a:solidFill>
              </a:rPr>
              <a:t>3)</a:t>
            </a:r>
            <a:r>
              <a:rPr lang="ru-RU" sz="1400" dirty="0">
                <a:solidFill>
                  <a:schemeClr val="tx1"/>
                </a:solidFill>
              </a:rPr>
              <a:t> в общем плане, без конкретизации </a:t>
            </a:r>
            <a:r>
              <a:rPr lang="ru-RU" sz="1400" i="1" dirty="0">
                <a:solidFill>
                  <a:schemeClr val="tx1"/>
                </a:solidFill>
              </a:rPr>
              <a:t>(«чтобы был человеком»), </a:t>
            </a:r>
            <a:r>
              <a:rPr lang="ru-RU" sz="1400" b="1" dirty="0">
                <a:solidFill>
                  <a:schemeClr val="tx1"/>
                </a:solidFill>
              </a:rPr>
              <a:t>4) </a:t>
            </a:r>
            <a:r>
              <a:rPr lang="ru-RU" sz="1400" dirty="0">
                <a:solidFill>
                  <a:schemeClr val="tx1"/>
                </a:solidFill>
              </a:rPr>
              <a:t>привить «любовь к жизни» </a:t>
            </a:r>
            <a:r>
              <a:rPr lang="ru-RU" sz="1400" i="1" dirty="0">
                <a:solidFill>
                  <a:schemeClr val="tx1"/>
                </a:solidFill>
              </a:rPr>
              <a:t>(«чтобы полюбил жизнь»)</a:t>
            </a:r>
            <a:r>
              <a:rPr lang="ru-RU" sz="1400" dirty="0">
                <a:solidFill>
                  <a:schemeClr val="tx1"/>
                </a:solidFill>
              </a:rPr>
              <a:t>, </a:t>
            </a:r>
            <a:r>
              <a:rPr lang="ru-RU" sz="1400" b="1" dirty="0">
                <a:solidFill>
                  <a:schemeClr val="tx1"/>
                </a:solidFill>
              </a:rPr>
              <a:t>5)</a:t>
            </a:r>
            <a:r>
              <a:rPr lang="ru-RU" sz="1400" dirty="0">
                <a:solidFill>
                  <a:schemeClr val="tx1"/>
                </a:solidFill>
              </a:rPr>
              <a:t> появление результатов у детей – в общем и как успехов на конкурсах, олимпиадах </a:t>
            </a:r>
            <a:r>
              <a:rPr lang="ru-RU" sz="1400" i="1" dirty="0">
                <a:solidFill>
                  <a:schemeClr val="tx1"/>
                </a:solidFill>
              </a:rPr>
              <a:t>(«учитель хороший, когда ученик его превзойдет»). </a:t>
            </a:r>
            <a:endParaRPr lang="ru-RU" sz="1600" i="1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r>
              <a:rPr lang="en-US" sz="1600" dirty="0">
                <a:solidFill>
                  <a:schemeClr val="tx1"/>
                </a:solidFill>
              </a:rPr>
              <a:t>Некоторые </a:t>
            </a:r>
            <a:r>
              <a:rPr lang="en-US" sz="1600" b="1" dirty="0">
                <a:solidFill>
                  <a:schemeClr val="tx1"/>
                </a:solidFill>
              </a:rPr>
              <a:t>воспитательные функции </a:t>
            </a:r>
            <a:r>
              <a:rPr lang="en-US" sz="1600" dirty="0">
                <a:solidFill>
                  <a:schemeClr val="tx1"/>
                </a:solidFill>
              </a:rPr>
              <a:t>были выделены в отдельные </a:t>
            </a:r>
            <a:r>
              <a:rPr lang="en-US" sz="1600" dirty="0" smtClean="0">
                <a:solidFill>
                  <a:schemeClr val="tx1"/>
                </a:solidFill>
              </a:rPr>
              <a:t>группы</a:t>
            </a:r>
            <a:r>
              <a:rPr lang="ru-RU" sz="1600" dirty="0" smtClean="0">
                <a:solidFill>
                  <a:schemeClr val="tx1"/>
                </a:solidFill>
              </a:rPr>
              <a:t>: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endParaRPr lang="ru-RU" sz="1600" dirty="0">
              <a:solidFill>
                <a:schemeClr val="tx1"/>
              </a:solidFill>
            </a:endParaRPr>
          </a:p>
          <a:p>
            <a:pPr marL="646113" lvl="1" indent="-285750" algn="just">
              <a:buFont typeface="Arial" panose="020B0604020202020204" pitchFamily="34" charset="0"/>
              <a:buChar char="•"/>
            </a:pPr>
            <a:r>
              <a:rPr lang="ru-RU" sz="1400" b="1" dirty="0" smtClean="0"/>
              <a:t>Роль учителя</a:t>
            </a:r>
            <a:r>
              <a:rPr lang="en-US" sz="1400" b="1" dirty="0" smtClean="0"/>
              <a:t> </a:t>
            </a:r>
            <a:r>
              <a:rPr lang="en-US" sz="1400" b="1" dirty="0"/>
              <a:t>как наставника, старшего </a:t>
            </a:r>
            <a:r>
              <a:rPr lang="en-US" sz="1400" b="1" dirty="0" smtClean="0"/>
              <a:t>товарища</a:t>
            </a:r>
            <a:r>
              <a:rPr lang="ru-RU" sz="1400" b="1" dirty="0" smtClean="0"/>
              <a:t> </a:t>
            </a:r>
            <a:r>
              <a:rPr lang="ru-RU" sz="1400" dirty="0" smtClean="0"/>
              <a:t>(19%) </a:t>
            </a:r>
            <a:r>
              <a:rPr lang="ru-RU" sz="1400" b="1" dirty="0"/>
              <a:t>- </a:t>
            </a:r>
            <a:r>
              <a:rPr lang="ru-RU" sz="1400" dirty="0"/>
              <a:t>в прямой форме, как соответствующего существительного (</a:t>
            </a:r>
            <a:r>
              <a:rPr lang="ru-RU" sz="1400" i="1" dirty="0"/>
              <a:t>«друг», «товарищ», «проводник», «помощник», «наставник», «советник», «переводчик</a:t>
            </a:r>
            <a:r>
              <a:rPr lang="ru-RU" sz="1400" dirty="0"/>
              <a:t>»), или в менее явной, в виде глагола (</a:t>
            </a:r>
            <a:r>
              <a:rPr lang="ru-RU" sz="1400" i="1" dirty="0"/>
              <a:t>«помочь», «помогать ученикам», «показать, как пройти эту дорогу», «наставить кого-нибудь на путь истинный»). </a:t>
            </a:r>
            <a:endParaRPr lang="ru-RU" sz="1400" i="1" dirty="0" smtClean="0"/>
          </a:p>
          <a:p>
            <a:pPr marL="646113" lvl="1" indent="-285750" algn="just">
              <a:buFont typeface="Arial" panose="020B0604020202020204" pitchFamily="34" charset="0"/>
              <a:buChar char="•"/>
            </a:pPr>
            <a:r>
              <a:rPr lang="ru-RU" sz="1400" b="1" dirty="0" smtClean="0"/>
              <a:t>Подготовка </a:t>
            </a:r>
            <a:r>
              <a:rPr lang="ru-RU" sz="1400" b="1" dirty="0"/>
              <a:t>к дальнейшей, будущей жизни</a:t>
            </a:r>
            <a:r>
              <a:rPr lang="ru-RU" sz="1400" b="1" i="1" dirty="0"/>
              <a:t> </a:t>
            </a:r>
            <a:r>
              <a:rPr lang="ru-RU" sz="1400" dirty="0" smtClean="0"/>
              <a:t>(16%) - </a:t>
            </a:r>
            <a:r>
              <a:rPr lang="ru-RU" sz="1400" i="1" dirty="0" smtClean="0"/>
              <a:t>«</a:t>
            </a:r>
            <a:r>
              <a:rPr lang="ru-RU" sz="1400" i="1" dirty="0"/>
              <a:t>научить детей жизни», «чтоб ему в жизни было легко</a:t>
            </a:r>
            <a:r>
              <a:rPr lang="ru-RU" sz="1400" i="1" dirty="0" smtClean="0"/>
              <a:t>». </a:t>
            </a:r>
          </a:p>
          <a:p>
            <a:pPr marL="646113" lvl="1" indent="-285750" algn="just">
              <a:buFont typeface="Arial" panose="020B0604020202020204" pitchFamily="34" charset="0"/>
              <a:buChar char="•"/>
            </a:pPr>
            <a:r>
              <a:rPr lang="ru-RU" sz="1400" dirty="0" smtClean="0"/>
              <a:t>Представления </a:t>
            </a:r>
            <a:r>
              <a:rPr lang="ru-RU" sz="1400" dirty="0"/>
              <a:t>о том, что учитель должен </a:t>
            </a:r>
            <a:r>
              <a:rPr lang="ru-RU" sz="1400" b="1" dirty="0"/>
              <a:t>воспитать достойного члена общества, гражданина и патриота своей страны </a:t>
            </a:r>
            <a:r>
              <a:rPr lang="ru-RU" sz="1400" dirty="0" smtClean="0"/>
              <a:t>(11%) </a:t>
            </a:r>
            <a:r>
              <a:rPr lang="ru-RU" sz="1400" b="1" dirty="0" smtClean="0"/>
              <a:t>-</a:t>
            </a:r>
            <a:r>
              <a:rPr lang="ru-RU" sz="1400" i="1" dirty="0"/>
              <a:t> </a:t>
            </a:r>
            <a:r>
              <a:rPr lang="ru-RU" sz="1400" i="1" dirty="0" smtClean="0"/>
              <a:t>«</a:t>
            </a:r>
            <a:r>
              <a:rPr lang="ru-RU" sz="1400" i="1" dirty="0"/>
              <a:t>помочь стать полноправным членом общества», «выполнить социальный заказ», «научить быть гражданином, любить Родину</a:t>
            </a:r>
            <a:r>
              <a:rPr lang="ru-RU" sz="1400" i="1" dirty="0" smtClean="0"/>
              <a:t>». </a:t>
            </a:r>
            <a:endParaRPr lang="ru-RU" sz="1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2. Главная задача учителя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95427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xfrm>
            <a:off x="468313" y="1125538"/>
            <a:ext cx="8207376" cy="5543822"/>
          </a:xfrm>
        </p:spPr>
        <p:txBody>
          <a:bodyPr>
            <a:normAutofit/>
          </a:bodyPr>
          <a:lstStyle/>
          <a:p>
            <a:pPr marL="896938" lvl="1" indent="0" algn="just">
              <a:buNone/>
            </a:pPr>
            <a:r>
              <a:rPr lang="ru-RU" sz="1600" dirty="0" smtClean="0">
                <a:solidFill>
                  <a:schemeClr val="tx1"/>
                </a:solidFill>
              </a:rPr>
              <a:t>Обе </a:t>
            </a:r>
            <a:r>
              <a:rPr lang="ru-RU" sz="1600" dirty="0">
                <a:solidFill>
                  <a:schemeClr val="tx1"/>
                </a:solidFill>
              </a:rPr>
              <a:t>позиции </a:t>
            </a:r>
            <a:r>
              <a:rPr lang="ru-RU" sz="1600" b="1" dirty="0">
                <a:solidFill>
                  <a:schemeClr val="tx1"/>
                </a:solidFill>
              </a:rPr>
              <a:t>– образовательная и воспитательная </a:t>
            </a:r>
            <a:r>
              <a:rPr lang="ru-RU" sz="1600" dirty="0">
                <a:solidFill>
                  <a:schemeClr val="tx1"/>
                </a:solidFill>
              </a:rPr>
              <a:t>– были упомянуты в ответах половины и более учителей, при этом первую отметили 52% респондентов, а вторую (хотя бы одну из выделенных воспитательных функций) – 73%. </a:t>
            </a:r>
          </a:p>
          <a:p>
            <a:pPr marL="0" lvl="1" indent="0" algn="just">
              <a:buClr>
                <a:srgbClr val="6F2700"/>
              </a:buClr>
              <a:buNone/>
            </a:pPr>
            <a:r>
              <a:rPr lang="ru-RU" sz="1600" dirty="0" smtClean="0"/>
              <a:t>Нужно отметить, что между двумя </a:t>
            </a:r>
            <a:r>
              <a:rPr lang="ru-RU" sz="1600" dirty="0"/>
              <a:t>полярными позициями находится довольно широкий спектр позиций, указывающих на </a:t>
            </a:r>
            <a:r>
              <a:rPr lang="ru-RU" sz="1600" b="1" dirty="0"/>
              <a:t>важность обеих функций (образования и воспитания) </a:t>
            </a:r>
            <a:r>
              <a:rPr lang="ru-RU" sz="1600" dirty="0"/>
              <a:t>с указанием на различное иерархическое соотношение между ними («равенство», «не только, но и») </a:t>
            </a:r>
            <a:r>
              <a:rPr lang="ru-RU" sz="1600" i="1" dirty="0"/>
              <a:t>(«Обучать детей, но все таки думаю, что задача учителя воспитать ребенка»). </a:t>
            </a:r>
            <a:endParaRPr lang="ru-RU" sz="1600" i="1" dirty="0" smtClean="0"/>
          </a:p>
          <a:p>
            <a:pPr marL="0" lvl="1" indent="0" algn="just">
              <a:buClr>
                <a:srgbClr val="6F2700"/>
              </a:buClr>
              <a:buNone/>
            </a:pPr>
            <a:r>
              <a:rPr lang="ru-RU" sz="1600" dirty="0" smtClean="0"/>
              <a:t>Достаточно </a:t>
            </a:r>
            <a:r>
              <a:rPr lang="ru-RU" sz="1600" dirty="0"/>
              <a:t>часто </a:t>
            </a:r>
            <a:r>
              <a:rPr lang="ru-RU" sz="1600" dirty="0" smtClean="0"/>
              <a:t>встречался и  </a:t>
            </a:r>
            <a:r>
              <a:rPr lang="ru-RU" sz="1600" b="1" dirty="0"/>
              <a:t>«компромиссный» вариант</a:t>
            </a:r>
            <a:r>
              <a:rPr lang="ru-RU" sz="1600" dirty="0"/>
              <a:t>, «примиряющий» утилитарную и более широкую функции </a:t>
            </a:r>
            <a:r>
              <a:rPr lang="ru-RU" sz="1600" i="1" dirty="0"/>
              <a:t>(«Развитие ребенка средствами своего предмета»).</a:t>
            </a:r>
            <a:r>
              <a:rPr lang="ru-RU" sz="1600" dirty="0"/>
              <a:t> Также часто подчеркивалась </a:t>
            </a:r>
            <a:r>
              <a:rPr lang="ru-RU" sz="1600" b="1" dirty="0"/>
              <a:t>множественность ролей учителя </a:t>
            </a:r>
            <a:r>
              <a:rPr lang="ru-RU" sz="1600" i="1" dirty="0"/>
              <a:t>(«У учителя 280 функций, но самая главная — учить)».</a:t>
            </a:r>
          </a:p>
          <a:p>
            <a:pPr marL="0" indent="0" algn="just">
              <a:buNone/>
            </a:pPr>
            <a:endParaRPr lang="ru-RU" sz="1600" dirty="0" smtClean="0">
              <a:solidFill>
                <a:schemeClr val="tx1"/>
              </a:solidFill>
            </a:endParaRPr>
          </a:p>
          <a:p>
            <a:pPr marL="0" indent="0" algn="just">
              <a:buNone/>
            </a:pPr>
            <a:r>
              <a:rPr lang="ru-RU" sz="1600" dirty="0" smtClean="0">
                <a:solidFill>
                  <a:schemeClr val="tx1"/>
                </a:solidFill>
              </a:rPr>
              <a:t>Также около трети учителей (32%) определяли </a:t>
            </a:r>
            <a:r>
              <a:rPr lang="ru-RU" sz="1600" b="1" dirty="0" smtClean="0">
                <a:solidFill>
                  <a:schemeClr val="tx1"/>
                </a:solidFill>
              </a:rPr>
              <a:t>роль учителя как совокупность качеств, требований к его личности</a:t>
            </a:r>
            <a:r>
              <a:rPr lang="ru-RU" sz="1600" dirty="0" smtClean="0">
                <a:solidFill>
                  <a:schemeClr val="tx1"/>
                </a:solidFill>
              </a:rPr>
              <a:t>, среди которых могут быть выделены: </a:t>
            </a:r>
            <a:r>
              <a:rPr lang="ru-RU" sz="1600" b="1" dirty="0">
                <a:solidFill>
                  <a:schemeClr val="tx1"/>
                </a:solidFill>
              </a:rPr>
              <a:t>1)</a:t>
            </a:r>
            <a:r>
              <a:rPr lang="ru-RU" sz="1600" dirty="0">
                <a:solidFill>
                  <a:schemeClr val="tx1"/>
                </a:solidFill>
              </a:rPr>
              <a:t> любовь к детям, внимание, забота о них </a:t>
            </a:r>
            <a:r>
              <a:rPr lang="ru-RU" sz="1600" i="1" dirty="0" smtClean="0">
                <a:solidFill>
                  <a:schemeClr val="tx1"/>
                </a:solidFill>
              </a:rPr>
              <a:t>(«быть </a:t>
            </a:r>
            <a:r>
              <a:rPr lang="ru-RU" sz="1600" i="1" dirty="0">
                <a:solidFill>
                  <a:schemeClr val="tx1"/>
                </a:solidFill>
              </a:rPr>
              <a:t>учителем — это любить </a:t>
            </a:r>
            <a:r>
              <a:rPr lang="ru-RU" sz="1600" i="1" dirty="0" smtClean="0">
                <a:solidFill>
                  <a:schemeClr val="tx1"/>
                </a:solidFill>
              </a:rPr>
              <a:t>детей»), </a:t>
            </a:r>
            <a:r>
              <a:rPr lang="ru-RU" sz="1600" b="1" dirty="0" smtClean="0">
                <a:solidFill>
                  <a:schemeClr val="tx1"/>
                </a:solidFill>
              </a:rPr>
              <a:t>2)</a:t>
            </a:r>
            <a:r>
              <a:rPr lang="ru-RU" sz="1600" dirty="0" smtClean="0">
                <a:solidFill>
                  <a:schemeClr val="tx1"/>
                </a:solidFill>
              </a:rPr>
              <a:t> </a:t>
            </a:r>
            <a:r>
              <a:rPr lang="ru-RU" sz="1600" dirty="0">
                <a:solidFill>
                  <a:schemeClr val="tx1"/>
                </a:solidFill>
              </a:rPr>
              <a:t>тема </a:t>
            </a:r>
            <a:r>
              <a:rPr lang="ru-RU" sz="1600" i="1" dirty="0">
                <a:solidFill>
                  <a:schemeClr val="tx1"/>
                </a:solidFill>
              </a:rPr>
              <a:t>ответственности («считаю свою работу максимально ответственной»), </a:t>
            </a:r>
            <a:r>
              <a:rPr lang="ru-RU" sz="1600" b="1" dirty="0">
                <a:solidFill>
                  <a:schemeClr val="tx1"/>
                </a:solidFill>
              </a:rPr>
              <a:t>3)</a:t>
            </a:r>
            <a:r>
              <a:rPr lang="ru-RU" sz="1600" dirty="0">
                <a:solidFill>
                  <a:schemeClr val="tx1"/>
                </a:solidFill>
              </a:rPr>
              <a:t> учитель как человек, который сам учится </a:t>
            </a:r>
            <a:r>
              <a:rPr lang="ru-RU" sz="1600" i="1" dirty="0" smtClean="0">
                <a:solidFill>
                  <a:schemeClr val="tx1"/>
                </a:solidFill>
              </a:rPr>
              <a:t>(«</a:t>
            </a:r>
            <a:r>
              <a:rPr lang="ru-RU" sz="1600" i="1" dirty="0">
                <a:solidFill>
                  <a:schemeClr val="tx1"/>
                </a:solidFill>
              </a:rPr>
              <a:t>постоянно учиться самой</a:t>
            </a:r>
            <a:r>
              <a:rPr lang="ru-RU" sz="1600" i="1" dirty="0" smtClean="0">
                <a:solidFill>
                  <a:schemeClr val="tx1"/>
                </a:solidFill>
              </a:rPr>
              <a:t>»), </a:t>
            </a:r>
            <a:r>
              <a:rPr lang="ru-RU" sz="1600" b="1" dirty="0">
                <a:solidFill>
                  <a:schemeClr val="tx1"/>
                </a:solidFill>
              </a:rPr>
              <a:t>4) </a:t>
            </a:r>
            <a:r>
              <a:rPr lang="ru-RU" sz="1600" dirty="0">
                <a:solidFill>
                  <a:schemeClr val="tx1"/>
                </a:solidFill>
              </a:rPr>
              <a:t>учитель как эталон, пример (очень часто — </a:t>
            </a:r>
            <a:r>
              <a:rPr lang="ru-RU" sz="1600" i="1" dirty="0">
                <a:solidFill>
                  <a:schemeClr val="tx1"/>
                </a:solidFill>
              </a:rPr>
              <a:t>«быть примером во всем»)</a:t>
            </a:r>
            <a:r>
              <a:rPr lang="ru-RU" sz="1600" dirty="0">
                <a:solidFill>
                  <a:schemeClr val="tx1"/>
                </a:solidFill>
              </a:rPr>
              <a:t>, </a:t>
            </a:r>
            <a:r>
              <a:rPr lang="ru-RU" sz="1600" b="1" dirty="0">
                <a:solidFill>
                  <a:schemeClr val="tx1"/>
                </a:solidFill>
              </a:rPr>
              <a:t>5)</a:t>
            </a:r>
            <a:r>
              <a:rPr lang="ru-RU" sz="1600" dirty="0">
                <a:solidFill>
                  <a:schemeClr val="tx1"/>
                </a:solidFill>
              </a:rPr>
              <a:t> учитель как призвание, смысл жизни </a:t>
            </a:r>
            <a:r>
              <a:rPr lang="ru-RU" sz="1600" i="1" dirty="0">
                <a:solidFill>
                  <a:schemeClr val="tx1"/>
                </a:solidFill>
              </a:rPr>
              <a:t>(«это— не профессия, а состояние души</a:t>
            </a:r>
            <a:r>
              <a:rPr lang="ru-RU" sz="1600" i="1" dirty="0" smtClean="0">
                <a:solidFill>
                  <a:schemeClr val="tx1"/>
                </a:solidFill>
              </a:rPr>
              <a:t>»). </a:t>
            </a:r>
            <a:endParaRPr lang="ru-RU" sz="1400" i="1" dirty="0" smtClean="0">
              <a:solidFill>
                <a:schemeClr val="tx1"/>
              </a:solidFill>
            </a:endParaRPr>
          </a:p>
          <a:p>
            <a:pPr>
              <a:buFont typeface="+mj-lt"/>
              <a:buAutoNum type="arabicPeriod" startAt="2"/>
            </a:pPr>
            <a:endParaRPr lang="ru-RU" sz="1400" dirty="0">
              <a:solidFill>
                <a:schemeClr val="tx1"/>
              </a:solidFill>
            </a:endParaRPr>
          </a:p>
          <a:p>
            <a:pPr indent="0">
              <a:buNone/>
            </a:pPr>
            <a:endParaRPr lang="ru-RU" sz="1400" dirty="0">
              <a:solidFill>
                <a:schemeClr val="tx1"/>
              </a:solidFill>
            </a:endParaRPr>
          </a:p>
          <a:p>
            <a:pPr indent="0">
              <a:buNone/>
            </a:pPr>
            <a:endParaRPr lang="ru-RU" sz="1400" dirty="0" smtClean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2. Главная задача учителя </a:t>
            </a:r>
            <a:endParaRPr lang="ru-RU" dirty="0"/>
          </a:p>
        </p:txBody>
      </p:sp>
      <p:sp>
        <p:nvSpPr>
          <p:cNvPr id="4" name="Стрелка вправо 3"/>
          <p:cNvSpPr/>
          <p:nvPr/>
        </p:nvSpPr>
        <p:spPr>
          <a:xfrm>
            <a:off x="465636" y="1196752"/>
            <a:ext cx="721988" cy="484632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49242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3. Представления о будущем профессии</a:t>
            </a:r>
            <a:endParaRPr lang="ru-RU" dirty="0"/>
          </a:p>
        </p:txBody>
      </p:sp>
      <p:graphicFrame>
        <p:nvGraphicFramePr>
          <p:cNvPr id="5" name="Объект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04447074"/>
              </p:ext>
            </p:extLst>
          </p:nvPr>
        </p:nvGraphicFramePr>
        <p:xfrm>
          <a:off x="467544" y="1052735"/>
          <a:ext cx="8568952" cy="5574472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8568952"/>
              </a:tblGrid>
              <a:tr h="93610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</a:rPr>
                        <a:t>Распределение ответов на</a:t>
                      </a:r>
                      <a:r>
                        <a:rPr lang="ru-RU" sz="1400" baseline="0" dirty="0" smtClean="0">
                          <a:solidFill>
                            <a:schemeClr val="bg1"/>
                          </a:solidFill>
                        </a:rPr>
                        <a:t> вопрос «</a:t>
                      </a:r>
                      <a:r>
                        <a:rPr lang="ru-RU" sz="1400" i="1" dirty="0" smtClean="0">
                          <a:solidFill>
                            <a:schemeClr val="bg1"/>
                          </a:solidFill>
                        </a:rPr>
                        <a:t>В настоящее время происходит множество изменений, которые влияют на само понимание профессии учителя. Например, пересматривается воспитательная роль учителя, делается акцент на использовании интернет-технологий в обучении детей. Как Вы думаете, что будет с профессией учителя через 10 лет?», %</a:t>
                      </a:r>
                      <a:endParaRPr lang="ru-RU" sz="1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462959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36"/>
          <a:stretch/>
        </p:blipFill>
        <p:spPr bwMode="auto">
          <a:xfrm>
            <a:off x="1259632" y="2035696"/>
            <a:ext cx="7003715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854620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xfrm>
            <a:off x="468312" y="1125538"/>
            <a:ext cx="8424167" cy="5111774"/>
          </a:xfrm>
        </p:spPr>
        <p:txBody>
          <a:bodyPr>
            <a:normAutofit/>
          </a:bodyPr>
          <a:lstStyle/>
          <a:p>
            <a:pPr algn="just">
              <a:lnSpc>
                <a:spcPct val="90000"/>
              </a:lnSpc>
            </a:pPr>
            <a:r>
              <a:rPr lang="ru-RU" sz="1700" dirty="0">
                <a:solidFill>
                  <a:schemeClr val="tx1"/>
                </a:solidFill>
              </a:rPr>
              <a:t>Несмотря на все трудности, которые сегодня переживает система образования в России, </a:t>
            </a:r>
            <a:r>
              <a:rPr lang="ru-RU" sz="1700" b="1" dirty="0">
                <a:solidFill>
                  <a:schemeClr val="tx1"/>
                </a:solidFill>
              </a:rPr>
              <a:t>среди представителей учительского корпуса оказалось довольно много оптимистов</a:t>
            </a:r>
            <a:r>
              <a:rPr lang="ru-RU" sz="1700" dirty="0">
                <a:solidFill>
                  <a:schemeClr val="tx1"/>
                </a:solidFill>
              </a:rPr>
              <a:t>: почти половина учителей </a:t>
            </a:r>
            <a:r>
              <a:rPr lang="ru-RU" sz="1700" dirty="0" smtClean="0">
                <a:solidFill>
                  <a:schemeClr val="tx1"/>
                </a:solidFill>
              </a:rPr>
              <a:t>(42%) выразили </a:t>
            </a:r>
            <a:r>
              <a:rPr lang="ru-RU" sz="1700" dirty="0">
                <a:solidFill>
                  <a:schemeClr val="tx1"/>
                </a:solidFill>
              </a:rPr>
              <a:t>уверенность, что их профессия вечна, и никакие трансформации (в том числе технологические) не угрожают ее сути.  Откровенных </a:t>
            </a:r>
            <a:r>
              <a:rPr lang="ru-RU" sz="1700" b="1" dirty="0">
                <a:solidFill>
                  <a:schemeClr val="tx1"/>
                </a:solidFill>
              </a:rPr>
              <a:t>пессимистов</a:t>
            </a:r>
            <a:r>
              <a:rPr lang="ru-RU" sz="1700" dirty="0">
                <a:solidFill>
                  <a:schemeClr val="tx1"/>
                </a:solidFill>
              </a:rPr>
              <a:t> – тех, кто предрекает профессии чуть ли ни крах и «поглощение интернетом» - </a:t>
            </a:r>
            <a:r>
              <a:rPr lang="ru-RU" sz="1700" dirty="0" smtClean="0">
                <a:solidFill>
                  <a:schemeClr val="tx1"/>
                </a:solidFill>
              </a:rPr>
              <a:t>вдвое меньше (18%).</a:t>
            </a:r>
          </a:p>
          <a:p>
            <a:pPr algn="just">
              <a:lnSpc>
                <a:spcPct val="90000"/>
              </a:lnSpc>
            </a:pPr>
            <a:endParaRPr lang="ru-RU" sz="1700" dirty="0">
              <a:solidFill>
                <a:schemeClr val="tx1"/>
              </a:solidFill>
            </a:endParaRPr>
          </a:p>
          <a:p>
            <a:pPr algn="just">
              <a:lnSpc>
                <a:spcPct val="90000"/>
              </a:lnSpc>
            </a:pPr>
            <a:endParaRPr lang="ru-RU" sz="1700" dirty="0" smtClean="0">
              <a:solidFill>
                <a:schemeClr val="tx1"/>
              </a:solidFill>
            </a:endParaRPr>
          </a:p>
          <a:p>
            <a:pPr algn="just">
              <a:lnSpc>
                <a:spcPct val="90000"/>
              </a:lnSpc>
            </a:pPr>
            <a:endParaRPr lang="ru-RU" sz="1700" dirty="0">
              <a:solidFill>
                <a:schemeClr val="tx1"/>
              </a:solidFill>
            </a:endParaRPr>
          </a:p>
          <a:p>
            <a:pPr algn="just">
              <a:lnSpc>
                <a:spcPct val="90000"/>
              </a:lnSpc>
            </a:pPr>
            <a:endParaRPr lang="ru-RU" sz="1700" dirty="0" smtClean="0">
              <a:solidFill>
                <a:schemeClr val="tx1"/>
              </a:solidFill>
            </a:endParaRPr>
          </a:p>
          <a:p>
            <a:pPr algn="just">
              <a:lnSpc>
                <a:spcPct val="90000"/>
              </a:lnSpc>
            </a:pPr>
            <a:endParaRPr lang="ru-RU" sz="1700" dirty="0">
              <a:solidFill>
                <a:schemeClr val="tx1"/>
              </a:solidFill>
            </a:endParaRPr>
          </a:p>
          <a:p>
            <a:pPr algn="just">
              <a:lnSpc>
                <a:spcPct val="90000"/>
              </a:lnSpc>
            </a:pPr>
            <a:endParaRPr lang="ru-RU" sz="1700" dirty="0" smtClean="0">
              <a:solidFill>
                <a:schemeClr val="tx1"/>
              </a:solidFill>
            </a:endParaRPr>
          </a:p>
          <a:p>
            <a:pPr marL="0" indent="0" algn="just">
              <a:lnSpc>
                <a:spcPct val="90000"/>
              </a:lnSpc>
              <a:buNone/>
            </a:pPr>
            <a:endParaRPr lang="ru-RU" sz="1700" dirty="0" smtClean="0">
              <a:solidFill>
                <a:schemeClr val="tx1"/>
              </a:solidFill>
            </a:endParaRPr>
          </a:p>
          <a:p>
            <a:pPr algn="just">
              <a:lnSpc>
                <a:spcPct val="90000"/>
              </a:lnSpc>
            </a:pPr>
            <a:endParaRPr lang="ru-RU" sz="1700" dirty="0">
              <a:solidFill>
                <a:schemeClr val="tx1"/>
              </a:solidFill>
            </a:endParaRPr>
          </a:p>
          <a:p>
            <a:pPr algn="just">
              <a:lnSpc>
                <a:spcPct val="90000"/>
              </a:lnSpc>
            </a:pPr>
            <a:endParaRPr lang="ru-RU" sz="1700" dirty="0" smtClean="0">
              <a:solidFill>
                <a:schemeClr val="tx1"/>
              </a:solidFill>
            </a:endParaRPr>
          </a:p>
          <a:p>
            <a:pPr algn="just">
              <a:lnSpc>
                <a:spcPct val="90000"/>
              </a:lnSpc>
            </a:pPr>
            <a:endParaRPr lang="ru-RU" sz="1700" dirty="0">
              <a:solidFill>
                <a:schemeClr val="tx1"/>
              </a:solidFill>
            </a:endParaRPr>
          </a:p>
          <a:p>
            <a:pPr algn="just">
              <a:lnSpc>
                <a:spcPct val="90000"/>
              </a:lnSpc>
            </a:pPr>
            <a:endParaRPr lang="ru-RU" sz="1700" dirty="0" smtClean="0">
              <a:solidFill>
                <a:schemeClr val="tx1"/>
              </a:solidFill>
            </a:endParaRPr>
          </a:p>
          <a:p>
            <a:pPr marL="0" indent="0" algn="just">
              <a:lnSpc>
                <a:spcPct val="90000"/>
              </a:lnSpc>
              <a:buNone/>
            </a:pPr>
            <a:endParaRPr lang="ru-RU" sz="1700" dirty="0" smtClean="0">
              <a:solidFill>
                <a:schemeClr val="tx1"/>
              </a:solidFill>
            </a:endParaRPr>
          </a:p>
          <a:p>
            <a:pPr algn="just">
              <a:lnSpc>
                <a:spcPct val="90000"/>
              </a:lnSpc>
            </a:pPr>
            <a:endParaRPr lang="ru-RU" sz="1700" dirty="0">
              <a:solidFill>
                <a:schemeClr val="tx1"/>
              </a:solidFill>
            </a:endParaRPr>
          </a:p>
          <a:p>
            <a:pPr algn="just">
              <a:lnSpc>
                <a:spcPct val="90000"/>
              </a:lnSpc>
            </a:pPr>
            <a:endParaRPr lang="ru-RU" sz="1700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3. Представления о будущем профессии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75656" y="2707965"/>
            <a:ext cx="7344048" cy="936104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i="1" dirty="0"/>
              <a:t>"</a:t>
            </a:r>
            <a:r>
              <a:rPr lang="ru-RU" sz="1400" b="1" i="1" dirty="0"/>
              <a:t>Профессия останется</a:t>
            </a:r>
            <a:r>
              <a:rPr lang="ru-RU" sz="1400" i="1" dirty="0"/>
              <a:t>, а каким будет содержание зависит от тех, кто будет учителями, и от того, что останется от нынешнего образования. Но уверена, человеческое общение будет определяющим" </a:t>
            </a:r>
            <a:r>
              <a:rPr lang="ru-RU" sz="1400" b="1" i="1" dirty="0"/>
              <a:t>(учительница начальных классов, Белгородская область, 64 года).</a:t>
            </a:r>
            <a:endParaRPr lang="ru-RU" sz="1400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27584" y="4923166"/>
            <a:ext cx="7344048" cy="1116124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i="1" dirty="0"/>
              <a:t>"</a:t>
            </a:r>
            <a:r>
              <a:rPr lang="ru-RU" sz="1400" b="1" i="1" dirty="0"/>
              <a:t>Изживут</a:t>
            </a:r>
            <a:r>
              <a:rPr lang="ru-RU" sz="1400" i="1" dirty="0"/>
              <a:t>. Учителя сейчас стали приравнивать к низко </a:t>
            </a:r>
            <a:r>
              <a:rPr lang="ru-RU" sz="1400" i="1" dirty="0" smtClean="0"/>
              <a:t>квалифицированному </a:t>
            </a:r>
            <a:r>
              <a:rPr lang="ru-RU" sz="1400" i="1" dirty="0"/>
              <a:t>труду, позволяют быть учителем без наличия специального образования. Учителя - это люди думающие, и в нашем государстве такие не нужны. Развитие компьютерных технологий отводит учителя от человеческого труда" (учительница русского языка и литературы, Московская область, 26 лет</a:t>
            </a:r>
            <a:r>
              <a:rPr lang="ru-RU" sz="1400" i="1" dirty="0" smtClean="0"/>
              <a:t>).</a:t>
            </a:r>
            <a:endParaRPr lang="ru-RU" sz="1400" b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475656" y="3789040"/>
            <a:ext cx="7344048" cy="936104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i="1" dirty="0"/>
              <a:t>"Все эти </a:t>
            </a:r>
            <a:r>
              <a:rPr lang="ru-RU" sz="1400" b="1" i="1" dirty="0"/>
              <a:t>новшества - это хорошо</a:t>
            </a:r>
            <a:r>
              <a:rPr lang="ru-RU" sz="1400" i="1" dirty="0"/>
              <a:t>. Это помогает и должно помогать учителям. Но в целом, учитель - это от Бога. Нужно уметь находит контакт с детьми - это главное и это не меняется ни со временем, ни с технологиями. </a:t>
            </a:r>
            <a:r>
              <a:rPr lang="ru-RU" sz="1400" b="1" i="1" dirty="0"/>
              <a:t>Суть профессии не изменится</a:t>
            </a:r>
            <a:r>
              <a:rPr lang="ru-RU" sz="1400" i="1" dirty="0"/>
              <a:t>" </a:t>
            </a:r>
            <a:r>
              <a:rPr lang="ru-RU" sz="1400" b="1" i="1" dirty="0"/>
              <a:t>(учительница </a:t>
            </a:r>
            <a:r>
              <a:rPr lang="ru-RU" sz="1400" b="1" i="1" dirty="0" smtClean="0"/>
              <a:t>черчения </a:t>
            </a:r>
            <a:r>
              <a:rPr lang="ru-RU" sz="1400" b="1" i="1" dirty="0"/>
              <a:t>и рисования, 60 лет, Самара</a:t>
            </a:r>
            <a:r>
              <a:rPr lang="ru-RU" sz="1400" b="1" i="1" dirty="0" smtClean="0"/>
              <a:t>).</a:t>
            </a:r>
            <a:endParaRPr lang="ru-RU" sz="1400" b="1" dirty="0"/>
          </a:p>
        </p:txBody>
      </p:sp>
      <p:sp>
        <p:nvSpPr>
          <p:cNvPr id="7" name="Плюс 6"/>
          <p:cNvSpPr/>
          <p:nvPr/>
        </p:nvSpPr>
        <p:spPr>
          <a:xfrm>
            <a:off x="755576" y="2796185"/>
            <a:ext cx="720080" cy="648072"/>
          </a:xfrm>
          <a:prstGeom prst="mathPlus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люс 7"/>
          <p:cNvSpPr/>
          <p:nvPr/>
        </p:nvSpPr>
        <p:spPr>
          <a:xfrm>
            <a:off x="735315" y="3905839"/>
            <a:ext cx="720080" cy="648072"/>
          </a:xfrm>
          <a:prstGeom prst="mathPlus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Минус 8"/>
          <p:cNvSpPr/>
          <p:nvPr/>
        </p:nvSpPr>
        <p:spPr>
          <a:xfrm>
            <a:off x="8244023" y="5200259"/>
            <a:ext cx="576064" cy="561938"/>
          </a:xfrm>
          <a:prstGeom prst="mathMinus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13203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xfrm>
            <a:off x="468312" y="1125538"/>
            <a:ext cx="8207376" cy="5543822"/>
          </a:xfrm>
        </p:spPr>
        <p:txBody>
          <a:bodyPr>
            <a:noAutofit/>
          </a:bodyPr>
          <a:lstStyle/>
          <a:p>
            <a:pPr marL="0" indent="0" algn="just">
              <a:lnSpc>
                <a:spcPct val="90000"/>
              </a:lnSpc>
              <a:buNone/>
            </a:pPr>
            <a:r>
              <a:rPr lang="ru-RU" sz="1600" dirty="0" smtClean="0">
                <a:solidFill>
                  <a:schemeClr val="tx1"/>
                </a:solidFill>
              </a:rPr>
              <a:t>Позиции </a:t>
            </a:r>
            <a:r>
              <a:rPr lang="ru-RU" sz="1600" dirty="0">
                <a:solidFill>
                  <a:schemeClr val="tx1"/>
                </a:solidFill>
              </a:rPr>
              <a:t>некоторых </a:t>
            </a:r>
            <a:r>
              <a:rPr lang="ru-RU" sz="1600" dirty="0" smtClean="0">
                <a:solidFill>
                  <a:schemeClr val="tx1"/>
                </a:solidFill>
              </a:rPr>
              <a:t>респондентов не </a:t>
            </a:r>
            <a:r>
              <a:rPr lang="ru-RU" sz="1600" dirty="0">
                <a:solidFill>
                  <a:schemeClr val="tx1"/>
                </a:solidFill>
              </a:rPr>
              <a:t>позволили однозначно отнести их ни к «оптимистам», ни к «пессимистам». Безусловно, учителя понимают, что происходящие изменения не могут не затронуть их профессию, хотя и воспринимают эти перемены по-разному.</a:t>
            </a:r>
          </a:p>
          <a:p>
            <a:pPr marL="0" indent="0" algn="just">
              <a:lnSpc>
                <a:spcPct val="90000"/>
              </a:lnSpc>
              <a:buNone/>
            </a:pPr>
            <a:r>
              <a:rPr lang="ru-RU" sz="1600" dirty="0">
                <a:solidFill>
                  <a:schemeClr val="tx1"/>
                </a:solidFill>
              </a:rPr>
              <a:t>Часть респондентов </a:t>
            </a:r>
            <a:r>
              <a:rPr lang="ru-RU" sz="1600" dirty="0" smtClean="0">
                <a:solidFill>
                  <a:schemeClr val="tx1"/>
                </a:solidFill>
              </a:rPr>
              <a:t>(19%) отчетливо </a:t>
            </a:r>
            <a:r>
              <a:rPr lang="ru-RU" sz="1600" b="1" dirty="0">
                <a:solidFill>
                  <a:schemeClr val="tx1"/>
                </a:solidFill>
              </a:rPr>
              <a:t>осознают влияние информационных технологий на образование и на образовательный процесс</a:t>
            </a:r>
            <a:r>
              <a:rPr lang="ru-RU" sz="1600" dirty="0">
                <a:solidFill>
                  <a:schemeClr val="tx1"/>
                </a:solidFill>
              </a:rPr>
              <a:t>, и видят в этом </a:t>
            </a:r>
            <a:r>
              <a:rPr lang="ru-RU" sz="1600" b="1" dirty="0">
                <a:solidFill>
                  <a:schemeClr val="tx1"/>
                </a:solidFill>
              </a:rPr>
              <a:t>как позитивные, так и негативные стороны</a:t>
            </a:r>
            <a:r>
              <a:rPr lang="ru-RU" sz="1600" dirty="0">
                <a:solidFill>
                  <a:schemeClr val="tx1"/>
                </a:solidFill>
              </a:rPr>
              <a:t>. С одной стороны, новые технологии расширяют доступность информации, делают ее более наглядной, с другой – «отучают думать». Это значит, что функция учителя усложняется – он должен научиться помогать детям искать информацию и разбираться в ней. Но он должен также научиться «конкурировать» с интернетом, уметь заинтересовать и </a:t>
            </a:r>
            <a:r>
              <a:rPr lang="ru-RU" sz="1600" dirty="0" smtClean="0">
                <a:solidFill>
                  <a:schemeClr val="tx1"/>
                </a:solidFill>
              </a:rPr>
              <a:t>увлечь.</a:t>
            </a:r>
          </a:p>
          <a:p>
            <a:pPr marL="0" indent="0" algn="just">
              <a:lnSpc>
                <a:spcPct val="90000"/>
              </a:lnSpc>
              <a:buNone/>
            </a:pPr>
            <a:endParaRPr lang="ru-RU" sz="1600" dirty="0">
              <a:solidFill>
                <a:schemeClr val="tx1"/>
              </a:solidFill>
            </a:endParaRPr>
          </a:p>
          <a:p>
            <a:pPr marL="0" indent="0" algn="just">
              <a:lnSpc>
                <a:spcPct val="90000"/>
              </a:lnSpc>
              <a:buNone/>
            </a:pPr>
            <a:endParaRPr lang="ru-RU" sz="1600" dirty="0" smtClean="0">
              <a:solidFill>
                <a:schemeClr val="tx1"/>
              </a:solidFill>
            </a:endParaRPr>
          </a:p>
          <a:p>
            <a:pPr marL="0" indent="0" algn="just">
              <a:lnSpc>
                <a:spcPct val="90000"/>
              </a:lnSpc>
              <a:buNone/>
            </a:pPr>
            <a:endParaRPr lang="ru-RU" sz="1600" dirty="0" smtClean="0">
              <a:solidFill>
                <a:schemeClr val="tx1"/>
              </a:solidFill>
            </a:endParaRPr>
          </a:p>
          <a:p>
            <a:pPr marL="0" indent="0" algn="just">
              <a:lnSpc>
                <a:spcPct val="90000"/>
              </a:lnSpc>
              <a:buNone/>
            </a:pPr>
            <a:endParaRPr lang="ru-RU" sz="1600" dirty="0">
              <a:solidFill>
                <a:schemeClr val="tx1"/>
              </a:solidFill>
            </a:endParaRPr>
          </a:p>
          <a:p>
            <a:pPr marL="0" indent="0" algn="just">
              <a:lnSpc>
                <a:spcPct val="90000"/>
              </a:lnSpc>
              <a:buNone/>
            </a:pPr>
            <a:endParaRPr lang="ru-RU" sz="1600" dirty="0" smtClean="0">
              <a:solidFill>
                <a:schemeClr val="tx1"/>
              </a:solidFill>
            </a:endParaRPr>
          </a:p>
          <a:p>
            <a:pPr marL="0" indent="0" algn="just">
              <a:lnSpc>
                <a:spcPct val="90000"/>
              </a:lnSpc>
              <a:buNone/>
            </a:pPr>
            <a:endParaRPr lang="ru-RU" sz="1600" dirty="0" smtClean="0">
              <a:solidFill>
                <a:schemeClr val="tx1"/>
              </a:solidFill>
            </a:endParaRPr>
          </a:p>
          <a:p>
            <a:pPr marL="0" indent="0" algn="just">
              <a:lnSpc>
                <a:spcPct val="90000"/>
              </a:lnSpc>
              <a:buNone/>
            </a:pPr>
            <a:endParaRPr lang="ru-RU" sz="1600" dirty="0">
              <a:solidFill>
                <a:schemeClr val="tx1"/>
              </a:solidFill>
            </a:endParaRPr>
          </a:p>
          <a:p>
            <a:pPr marL="0" indent="0" algn="just">
              <a:lnSpc>
                <a:spcPct val="90000"/>
              </a:lnSpc>
              <a:buNone/>
            </a:pPr>
            <a:endParaRPr lang="ru-RU" sz="1600" dirty="0">
              <a:solidFill>
                <a:schemeClr val="tx1"/>
              </a:solidFill>
            </a:endParaRPr>
          </a:p>
          <a:p>
            <a:pPr marL="0" indent="0" algn="just">
              <a:lnSpc>
                <a:spcPct val="90000"/>
              </a:lnSpc>
              <a:buNone/>
            </a:pPr>
            <a:r>
              <a:rPr lang="ru-RU" sz="1600" dirty="0" smtClean="0">
                <a:solidFill>
                  <a:schemeClr val="tx1"/>
                </a:solidFill>
              </a:rPr>
              <a:t>Среди </a:t>
            </a:r>
            <a:r>
              <a:rPr lang="ru-RU" sz="1600" dirty="0">
                <a:solidFill>
                  <a:schemeClr val="tx1"/>
                </a:solidFill>
              </a:rPr>
              <a:t>учителей есть и «традиционалисты», т.е. те, кто считает, что </a:t>
            </a:r>
            <a:r>
              <a:rPr lang="ru-RU" sz="1600" b="1" dirty="0">
                <a:solidFill>
                  <a:schemeClr val="tx1"/>
                </a:solidFill>
              </a:rPr>
              <a:t>с профессией ничего особенного не </a:t>
            </a:r>
            <a:r>
              <a:rPr lang="ru-RU" sz="1600" b="1" dirty="0" smtClean="0">
                <a:solidFill>
                  <a:schemeClr val="tx1"/>
                </a:solidFill>
              </a:rPr>
              <a:t>произойдет </a:t>
            </a:r>
            <a:r>
              <a:rPr lang="ru-RU" sz="1600" dirty="0" smtClean="0">
                <a:solidFill>
                  <a:schemeClr val="tx1"/>
                </a:solidFill>
              </a:rPr>
              <a:t>(11%), </a:t>
            </a:r>
            <a:r>
              <a:rPr lang="ru-RU" sz="1600" dirty="0">
                <a:solidFill>
                  <a:schemeClr val="tx1"/>
                </a:solidFill>
              </a:rPr>
              <a:t>и те,  кто в силу разных причин </a:t>
            </a:r>
            <a:r>
              <a:rPr lang="ru-RU" sz="1600" b="1" dirty="0">
                <a:solidFill>
                  <a:schemeClr val="tx1"/>
                </a:solidFill>
              </a:rPr>
              <a:t>не готов к </a:t>
            </a:r>
            <a:r>
              <a:rPr lang="ru-RU" sz="1600" b="1" dirty="0" smtClean="0">
                <a:solidFill>
                  <a:schemeClr val="tx1"/>
                </a:solidFill>
              </a:rPr>
              <a:t>прогнозам </a:t>
            </a:r>
            <a:r>
              <a:rPr lang="ru-RU" sz="1600" dirty="0" smtClean="0">
                <a:solidFill>
                  <a:schemeClr val="tx1"/>
                </a:solidFill>
              </a:rPr>
              <a:t>(6%), </a:t>
            </a:r>
            <a:r>
              <a:rPr lang="ru-RU" sz="1600" dirty="0">
                <a:solidFill>
                  <a:schemeClr val="tx1"/>
                </a:solidFill>
              </a:rPr>
              <a:t>но доля этих категорий среди всех участников флешмоба невелика.</a:t>
            </a:r>
          </a:p>
          <a:p>
            <a:pPr marL="0" indent="0">
              <a:buNone/>
            </a:pPr>
            <a:endParaRPr lang="ru-RU" sz="1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3. Представления о будущем профессии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115616" y="3501008"/>
            <a:ext cx="7777248" cy="136815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i="1" dirty="0"/>
              <a:t>"Сейчас у детей больший доступ к информации, чем это было 10 лет </a:t>
            </a:r>
            <a:r>
              <a:rPr lang="ru-RU" sz="1400" i="1" dirty="0" smtClean="0"/>
              <a:t>назад. </a:t>
            </a:r>
            <a:r>
              <a:rPr lang="ru-RU" sz="1400" b="1" i="1" dirty="0" smtClean="0"/>
              <a:t>С </a:t>
            </a:r>
            <a:r>
              <a:rPr lang="ru-RU" sz="1400" b="1" i="1" dirty="0"/>
              <a:t>одной стороны, это хорошо, есть возможность получить больше знаний</a:t>
            </a:r>
            <a:r>
              <a:rPr lang="ru-RU" sz="1400" i="1" dirty="0"/>
              <a:t>. С другой стороны, можно всё скачать, все рефераты, доклады. </a:t>
            </a:r>
            <a:r>
              <a:rPr lang="ru-RU" sz="1400" b="1" i="1" dirty="0"/>
              <a:t>Ценность знаний, которые дает </a:t>
            </a:r>
            <a:r>
              <a:rPr lang="ru-RU" sz="1400" b="1" i="1" dirty="0" smtClean="0"/>
              <a:t>учитель, </a:t>
            </a:r>
            <a:r>
              <a:rPr lang="ru-RU" sz="1400" b="1" i="1" dirty="0"/>
              <a:t>падает</a:t>
            </a:r>
            <a:r>
              <a:rPr lang="ru-RU" sz="1400" i="1" dirty="0"/>
              <a:t>. Доступность информации делает детей </a:t>
            </a:r>
            <a:r>
              <a:rPr lang="ru-RU" sz="1400" i="1" dirty="0" smtClean="0"/>
              <a:t>линивее</a:t>
            </a:r>
            <a:r>
              <a:rPr lang="ru-RU" sz="1400" i="1" dirty="0"/>
              <a:t>, они стали менее пытливыми. То есть их заинтересовать увлечь гораздо сложнее, чем раньше. Через 10 лет </a:t>
            </a:r>
            <a:r>
              <a:rPr lang="ru-RU" sz="1400" b="1" i="1" dirty="0"/>
              <a:t>будет ещё сложнее</a:t>
            </a:r>
            <a:r>
              <a:rPr lang="ru-RU" sz="1400" i="1" dirty="0"/>
              <a:t>, нужно будет изощряться" </a:t>
            </a:r>
            <a:r>
              <a:rPr lang="ru-RU" sz="1400" b="1" i="1" dirty="0"/>
              <a:t>(учительница истории и естествознания, Москва, 41 год</a:t>
            </a:r>
            <a:r>
              <a:rPr lang="ru-RU" sz="1400" b="1" i="1" dirty="0" smtClean="0"/>
              <a:t>)</a:t>
            </a:r>
            <a:endParaRPr lang="ru-RU" sz="1400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119618" y="5013176"/>
            <a:ext cx="7773246" cy="719206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i="1" dirty="0" smtClean="0"/>
              <a:t>«Через </a:t>
            </a:r>
            <a:r>
              <a:rPr lang="ru-RU" sz="1400" i="1" dirty="0"/>
              <a:t>10 лет возможно </a:t>
            </a:r>
            <a:r>
              <a:rPr lang="ru-RU" sz="1400" b="1" i="1" dirty="0" smtClean="0"/>
              <a:t>ухудшение, снижение </a:t>
            </a:r>
            <a:r>
              <a:rPr lang="ru-RU" sz="1400" b="1" i="1" dirty="0"/>
              <a:t>уровня</a:t>
            </a:r>
            <a:r>
              <a:rPr lang="ru-RU" sz="1400" i="1" dirty="0"/>
              <a:t>.  </a:t>
            </a:r>
            <a:r>
              <a:rPr lang="ru-RU" sz="1400" i="1" dirty="0" smtClean="0"/>
              <a:t>... </a:t>
            </a:r>
            <a:r>
              <a:rPr lang="ru-RU" sz="1400" i="1" dirty="0"/>
              <a:t>Интернет технологи  отучают размышлять. Все можно найти там. </a:t>
            </a:r>
            <a:r>
              <a:rPr lang="ru-RU" sz="1400" i="1" dirty="0" smtClean="0"/>
              <a:t>… </a:t>
            </a:r>
            <a:r>
              <a:rPr lang="ru-RU" sz="1400" i="1" dirty="0"/>
              <a:t>Тестирование вредит науке. Мало внимания </a:t>
            </a:r>
            <a:r>
              <a:rPr lang="ru-RU" sz="1400" i="1" dirty="0" smtClean="0"/>
              <a:t>уделяется русскому </a:t>
            </a:r>
            <a:r>
              <a:rPr lang="ru-RU" sz="1400" i="1" dirty="0"/>
              <a:t>языку, литературе, </a:t>
            </a:r>
            <a:r>
              <a:rPr lang="ru-RU" sz="1400" i="1" dirty="0" smtClean="0"/>
              <a:t>истории» </a:t>
            </a:r>
            <a:r>
              <a:rPr lang="ru-RU" sz="1400" b="1" i="1" dirty="0"/>
              <a:t>(учитель истории и обществознания, Курск, 60 лет</a:t>
            </a:r>
            <a:r>
              <a:rPr lang="ru-RU" sz="1400" b="1" i="1" dirty="0" smtClean="0"/>
              <a:t>)</a:t>
            </a:r>
            <a:endParaRPr lang="ru-RU" sz="1400" b="1" dirty="0"/>
          </a:p>
        </p:txBody>
      </p:sp>
      <p:sp>
        <p:nvSpPr>
          <p:cNvPr id="6" name="Плюс 5"/>
          <p:cNvSpPr/>
          <p:nvPr/>
        </p:nvSpPr>
        <p:spPr>
          <a:xfrm>
            <a:off x="347732" y="4221088"/>
            <a:ext cx="720080" cy="648072"/>
          </a:xfrm>
          <a:prstGeom prst="mathPlus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Минус 6"/>
          <p:cNvSpPr/>
          <p:nvPr/>
        </p:nvSpPr>
        <p:spPr>
          <a:xfrm>
            <a:off x="443944" y="4810841"/>
            <a:ext cx="576064" cy="561938"/>
          </a:xfrm>
          <a:prstGeom prst="mathMinus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95426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Общее описание </a:t>
            </a:r>
            <a:r>
              <a:rPr lang="ru-RU" dirty="0" smtClean="0"/>
              <a:t>проекта</a:t>
            </a:r>
            <a:endParaRPr lang="ru-RU" dirty="0"/>
          </a:p>
        </p:txBody>
      </p:sp>
      <p:sp>
        <p:nvSpPr>
          <p:cNvPr id="4" name="Объект 1"/>
          <p:cNvSpPr>
            <a:spLocks noGrp="1"/>
          </p:cNvSpPr>
          <p:nvPr>
            <p:ph sz="half" idx="1"/>
          </p:nvPr>
        </p:nvSpPr>
        <p:spPr>
          <a:xfrm>
            <a:off x="468313" y="1197546"/>
            <a:ext cx="8207376" cy="5471814"/>
          </a:xfrm>
        </p:spPr>
        <p:txBody>
          <a:bodyPr>
            <a:noAutofit/>
          </a:bodyPr>
          <a:lstStyle/>
          <a:p>
            <a:pPr marL="0" indent="0" algn="just">
              <a:lnSpc>
                <a:spcPct val="90000"/>
              </a:lnSpc>
              <a:buNone/>
            </a:pPr>
            <a:r>
              <a:rPr lang="ru-RU" sz="1800" b="1" dirty="0" smtClean="0"/>
              <a:t>Цель исследования </a:t>
            </a:r>
            <a:r>
              <a:rPr lang="ru-RU" sz="1800" dirty="0" smtClean="0">
                <a:solidFill>
                  <a:schemeClr val="tx1"/>
                </a:solidFill>
              </a:rPr>
              <a:t>– выявление типичных представлений учителей средних общеобразовательных школ относительно их профессиональной идентичности и социальной роли, а также привлечение внимания широкой общественности к важным вопросам, касающимся будущего школьного образования в России. </a:t>
            </a:r>
          </a:p>
          <a:p>
            <a:pPr marL="0" indent="0" algn="just">
              <a:lnSpc>
                <a:spcPct val="90000"/>
              </a:lnSpc>
              <a:buNone/>
            </a:pPr>
            <a:r>
              <a:rPr lang="ru-RU" sz="1800" b="1" dirty="0" smtClean="0"/>
              <a:t>Объект исследования</a:t>
            </a:r>
            <a:r>
              <a:rPr lang="ru-RU" sz="1800" dirty="0" smtClean="0"/>
              <a:t> </a:t>
            </a:r>
            <a:r>
              <a:rPr lang="ru-RU" sz="1800" dirty="0" smtClean="0">
                <a:solidFill>
                  <a:schemeClr val="tx1"/>
                </a:solidFill>
              </a:rPr>
              <a:t>– учителя средних общеобразовательных школ России.  </a:t>
            </a:r>
          </a:p>
          <a:p>
            <a:pPr marL="0" indent="0" algn="just">
              <a:lnSpc>
                <a:spcPct val="90000"/>
              </a:lnSpc>
              <a:buNone/>
            </a:pPr>
            <a:r>
              <a:rPr lang="ru-RU" sz="1800" b="1" dirty="0" smtClean="0"/>
              <a:t>Предмет исследования </a:t>
            </a:r>
            <a:r>
              <a:rPr lang="ru-RU" sz="1800" dirty="0" smtClean="0">
                <a:solidFill>
                  <a:schemeClr val="tx1"/>
                </a:solidFill>
              </a:rPr>
              <a:t>– совокупность не эксплицированных представлений педагогов о сущностных характеристиках профессии учителя и ее роли в современном обществе. </a:t>
            </a:r>
          </a:p>
          <a:p>
            <a:pPr marL="0" indent="0" algn="just">
              <a:lnSpc>
                <a:spcPct val="90000"/>
              </a:lnSpc>
              <a:buNone/>
            </a:pPr>
            <a:r>
              <a:rPr lang="ru-RU" sz="1800" b="1" dirty="0" smtClean="0"/>
              <a:t>Основной массив данных </a:t>
            </a:r>
            <a:r>
              <a:rPr lang="ru-RU" sz="1800" dirty="0" smtClean="0">
                <a:solidFill>
                  <a:schemeClr val="tx1"/>
                </a:solidFill>
              </a:rPr>
              <a:t>получен в ходе реализации </a:t>
            </a:r>
            <a:r>
              <a:rPr lang="ru-RU" sz="1800" b="1" dirty="0" smtClean="0">
                <a:solidFill>
                  <a:schemeClr val="tx1"/>
                </a:solidFill>
              </a:rPr>
              <a:t>первого социологического флешмоба, </a:t>
            </a:r>
            <a:r>
              <a:rPr lang="ru-RU" sz="1800" dirty="0" smtClean="0">
                <a:solidFill>
                  <a:schemeClr val="tx1"/>
                </a:solidFill>
              </a:rPr>
              <a:t>который проводился в период с 25 по 30 сентября 2014 года.</a:t>
            </a:r>
            <a:r>
              <a:rPr lang="ru-RU" sz="1800" b="1" dirty="0" smtClean="0">
                <a:solidFill>
                  <a:schemeClr val="tx1"/>
                </a:solidFill>
              </a:rPr>
              <a:t> </a:t>
            </a:r>
          </a:p>
          <a:p>
            <a:pPr marL="0" indent="0" algn="just">
              <a:lnSpc>
                <a:spcPct val="90000"/>
              </a:lnSpc>
              <a:buNone/>
            </a:pPr>
            <a:r>
              <a:rPr lang="ru-RU" sz="1800" dirty="0" smtClean="0">
                <a:solidFill>
                  <a:schemeClr val="tx1"/>
                </a:solidFill>
              </a:rPr>
              <a:t>В результате коллективного продвижения проекта </a:t>
            </a:r>
            <a:r>
              <a:rPr lang="ru-RU" sz="1800" b="1" dirty="0" smtClean="0">
                <a:solidFill>
                  <a:schemeClr val="tx1"/>
                </a:solidFill>
              </a:rPr>
              <a:t>280 человек</a:t>
            </a:r>
            <a:r>
              <a:rPr lang="ru-RU" sz="1800" dirty="0" smtClean="0">
                <a:solidFill>
                  <a:schemeClr val="tx1"/>
                </a:solidFill>
              </a:rPr>
              <a:t> изъявили желание стать его участниками, зарегистрировавшись на специально созданном ресурсе. Активными волонтерами социологического флешмоба стали в итоге </a:t>
            </a:r>
            <a:r>
              <a:rPr lang="ru-RU" sz="1800" b="1" dirty="0" smtClean="0">
                <a:solidFill>
                  <a:schemeClr val="tx1"/>
                </a:solidFill>
              </a:rPr>
              <a:t>140 человек</a:t>
            </a:r>
            <a:r>
              <a:rPr lang="ru-RU" sz="1800" dirty="0" smtClean="0">
                <a:solidFill>
                  <a:schemeClr val="tx1"/>
                </a:solidFill>
              </a:rPr>
              <a:t>, которым удалось провести </a:t>
            </a:r>
            <a:r>
              <a:rPr lang="ru-RU" sz="1800" b="1" dirty="0" smtClean="0">
                <a:solidFill>
                  <a:schemeClr val="tx1"/>
                </a:solidFill>
              </a:rPr>
              <a:t>257 интервью с учителями из 40 регионов РФ</a:t>
            </a:r>
            <a:r>
              <a:rPr lang="ru-RU" sz="1800" dirty="0" smtClean="0">
                <a:solidFill>
                  <a:schemeClr val="tx1"/>
                </a:solidFill>
              </a:rPr>
              <a:t>.</a:t>
            </a:r>
          </a:p>
          <a:p>
            <a:pPr marL="0" indent="0" algn="just">
              <a:lnSpc>
                <a:spcPct val="90000"/>
              </a:lnSpc>
              <a:buNone/>
            </a:pPr>
            <a:r>
              <a:rPr lang="ru-RU" sz="1800" dirty="0" smtClean="0">
                <a:solidFill>
                  <a:schemeClr val="tx1"/>
                </a:solidFill>
              </a:rPr>
              <a:t>Данная экспериментальная процедура была дополнена сбором данных через сеть региональных партнеров ЦИРКОН при поддержке Фонда «Национальные ресурсы образования» в период с 1 по 7 октября 2014 года, в ходе которого было собрано еще </a:t>
            </a:r>
            <a:r>
              <a:rPr lang="ru-RU" sz="1800" b="1" dirty="0" smtClean="0">
                <a:solidFill>
                  <a:schemeClr val="tx1"/>
                </a:solidFill>
              </a:rPr>
              <a:t>94 интервью из неохваченных флешмобом 7 регионов РФ. </a:t>
            </a:r>
            <a:endParaRPr lang="ru-RU" sz="1800" dirty="0" smtClean="0">
              <a:solidFill>
                <a:schemeClr val="tx1"/>
              </a:solidFill>
            </a:endParaRPr>
          </a:p>
          <a:p>
            <a:pPr marL="0" indent="0" algn="just">
              <a:lnSpc>
                <a:spcPct val="90000"/>
              </a:lnSpc>
              <a:buNone/>
            </a:pPr>
            <a:r>
              <a:rPr lang="ru-RU" sz="1800" b="1" dirty="0" smtClean="0"/>
              <a:t>Итоговая выборочная совокупность </a:t>
            </a:r>
            <a:r>
              <a:rPr lang="ru-RU" sz="1800" dirty="0" smtClean="0">
                <a:solidFill>
                  <a:schemeClr val="tx1"/>
                </a:solidFill>
              </a:rPr>
              <a:t>исследования - </a:t>
            </a:r>
            <a:r>
              <a:rPr lang="en-US" sz="1800" b="1" dirty="0" smtClean="0">
                <a:solidFill>
                  <a:schemeClr val="tx1"/>
                </a:solidFill>
              </a:rPr>
              <a:t>35</a:t>
            </a:r>
            <a:r>
              <a:rPr lang="ru-RU" sz="1800" b="1" dirty="0" smtClean="0">
                <a:solidFill>
                  <a:schemeClr val="tx1"/>
                </a:solidFill>
              </a:rPr>
              <a:t>1 респондент.</a:t>
            </a:r>
            <a:endParaRPr lang="ru-RU" sz="1800" b="1" dirty="0"/>
          </a:p>
        </p:txBody>
      </p:sp>
    </p:spTree>
    <p:extLst>
      <p:ext uri="{BB962C8B-B14F-4D97-AF65-F5344CB8AC3E}">
        <p14:creationId xmlns:p14="http://schemas.microsoft.com/office/powerpoint/2010/main" val="25181316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4. Удовлетворенность выбором профессии </a:t>
            </a:r>
            <a:endParaRPr lang="ru-RU" dirty="0"/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771471130"/>
              </p:ext>
            </p:extLst>
          </p:nvPr>
        </p:nvGraphicFramePr>
        <p:xfrm>
          <a:off x="468312" y="1052736"/>
          <a:ext cx="8207376" cy="3528392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103688"/>
                <a:gridCol w="4103688"/>
              </a:tblGrid>
              <a:tr h="576064">
                <a:tc gridSpan="2"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bg1"/>
                          </a:solidFill>
                        </a:rPr>
                        <a:t>Распределение ответов</a:t>
                      </a:r>
                      <a:r>
                        <a:rPr lang="ru-RU" sz="1400" baseline="0" dirty="0" smtClean="0">
                          <a:solidFill>
                            <a:schemeClr val="bg1"/>
                          </a:solidFill>
                        </a:rPr>
                        <a:t> на вопрос «</a:t>
                      </a:r>
                      <a:r>
                        <a:rPr lang="ru-RU" sz="1400" i="1" dirty="0" smtClean="0">
                          <a:solidFill>
                            <a:schemeClr val="bg1"/>
                          </a:solidFill>
                        </a:rPr>
                        <a:t>Скажите, в целом, насколько Вы удовлетворены своим выбором профессии? Вам никогда не приходила в голову идея сменить профессию?», %</a:t>
                      </a:r>
                      <a:endParaRPr lang="ru-RU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B w="381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95232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5" name="Объект 1"/>
          <p:cNvSpPr txBox="1">
            <a:spLocks/>
          </p:cNvSpPr>
          <p:nvPr/>
        </p:nvSpPr>
        <p:spPr>
          <a:xfrm>
            <a:off x="468312" y="4606806"/>
            <a:ext cx="8207376" cy="144016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360000" indent="-360000" algn="l" defTabSz="914400" rtl="0" eaLnBrk="1" latinLnBrk="0" hangingPunct="1">
              <a:spcBef>
                <a:spcPts val="600"/>
              </a:spcBef>
              <a:buClr>
                <a:srgbClr val="6F2700"/>
              </a:buClr>
              <a:buFont typeface="+mj-lt"/>
              <a:buAutoNum type="arabicPeriod"/>
              <a:defRPr sz="2000" kern="1200">
                <a:solidFill>
                  <a:srgbClr val="6F2700"/>
                </a:solidFill>
                <a:latin typeface="+mn-lt"/>
                <a:ea typeface="Open Sans" pitchFamily="34" charset="0"/>
                <a:cs typeface="Open Sans" pitchFamily="34" charset="0"/>
              </a:defRPr>
            </a:lvl1pPr>
            <a:lvl2pPr marL="630000" indent="-270000" algn="l" defTabSz="914400" rtl="0" eaLnBrk="1" latinLnBrk="0" hangingPunct="1">
              <a:spcBef>
                <a:spcPts val="600"/>
              </a:spcBef>
              <a:buClr>
                <a:srgbClr val="C00000"/>
              </a:buClr>
              <a:buFont typeface="+mj-lt"/>
              <a:buAutoNum type="arabicParenR"/>
              <a:tabLst/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810000" indent="-270000" algn="l" defTabSz="808038" rtl="0" eaLnBrk="1" latinLnBrk="0" hangingPunct="1">
              <a:spcBef>
                <a:spcPts val="600"/>
              </a:spcBef>
              <a:buClr>
                <a:srgbClr val="C00000"/>
              </a:buClr>
              <a:buFont typeface="+mj-lt"/>
              <a:buAutoNum type="alphaLcPeriod"/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990600" indent="-270000" algn="l" defTabSz="914400" rtl="0" eaLnBrk="1" latinLnBrk="0" hangingPunct="1">
              <a:spcBef>
                <a:spcPts val="600"/>
              </a:spcBef>
              <a:buFont typeface="+mj-lt"/>
              <a:buAutoNum type="alphaLcParenR"/>
              <a:tabLst>
                <a:tab pos="1616075" algn="l"/>
              </a:tabLst>
              <a:defRPr sz="16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1079500" indent="-179388" algn="l" defTabSz="914400" rtl="0" eaLnBrk="1" latinLnBrk="0" hangingPunct="1">
              <a:spcBef>
                <a:spcPts val="600"/>
              </a:spcBef>
              <a:buFont typeface="+mj-lt"/>
              <a:buAutoNum type="romanLcPeriod"/>
              <a:tabLst/>
              <a:defRPr sz="16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+mj-lt"/>
              <a:buNone/>
            </a:pPr>
            <a:r>
              <a:rPr lang="ru-RU" sz="1600" dirty="0" smtClean="0">
                <a:solidFill>
                  <a:schemeClr val="tx1"/>
                </a:solidFill>
              </a:rPr>
              <a:t>Анализ показал, что большая часть опрошенных учителей </a:t>
            </a:r>
            <a:r>
              <a:rPr lang="ru-RU" sz="1600" b="1" dirty="0" smtClean="0">
                <a:solidFill>
                  <a:schemeClr val="tx1"/>
                </a:solidFill>
              </a:rPr>
              <a:t>удовлетворены своим выбором профессии</a:t>
            </a:r>
            <a:r>
              <a:rPr lang="ru-RU" sz="1600" dirty="0" smtClean="0">
                <a:solidFill>
                  <a:schemeClr val="tx1"/>
                </a:solidFill>
              </a:rPr>
              <a:t>: половина учителей (55%) оценивают свой выбор безусловно положительно, и еще небольшая часть (12%) - удовлетворены им частично. В интервью почти трети учителей (26%) данный вопрос оказался не затронут.  </a:t>
            </a:r>
          </a:p>
          <a:p>
            <a:pPr marL="0" indent="0" algn="just">
              <a:buFont typeface="+mj-lt"/>
              <a:buNone/>
            </a:pPr>
            <a:r>
              <a:rPr lang="ru-RU" sz="1600" b="1" dirty="0" smtClean="0">
                <a:solidFill>
                  <a:schemeClr val="tx1"/>
                </a:solidFill>
              </a:rPr>
              <a:t>Идея о смене профессии </a:t>
            </a:r>
            <a:r>
              <a:rPr lang="ru-RU" sz="1600" dirty="0" smtClean="0">
                <a:solidFill>
                  <a:schemeClr val="tx1"/>
                </a:solidFill>
              </a:rPr>
              <a:t>приходила в голову почти половине учителей (42%), тогда как у трети таких мыслей не возникало (35%). Стоит отметить, однако, что мысли о смене профессии не имеют прямой связи с уровнем удовлетворенности и могут быть вызваны, например, наличием возможности реализации учителя в других сферах. </a:t>
            </a:r>
            <a:endParaRPr lang="ru-RU" sz="1600" dirty="0">
              <a:solidFill>
                <a:schemeClr val="tx1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12" t="6404" r="20586" b="6827"/>
          <a:stretch/>
        </p:blipFill>
        <p:spPr bwMode="auto">
          <a:xfrm>
            <a:off x="733755" y="1896862"/>
            <a:ext cx="3395042" cy="26524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581785" y="1634764"/>
            <a:ext cx="20980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Удовлетворенность</a:t>
            </a:r>
            <a:endParaRPr lang="ru-RU" dirty="0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93" t="5882" r="22111" b="6918"/>
          <a:stretch/>
        </p:blipFill>
        <p:spPr bwMode="auto">
          <a:xfrm>
            <a:off x="5321097" y="1933512"/>
            <a:ext cx="2635279" cy="26732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5241635" y="1634242"/>
            <a:ext cx="28316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Мысли о смене профессии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45072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xfrm>
            <a:off x="468313" y="1125538"/>
            <a:ext cx="8207376" cy="568783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Данные могут быть проиллюстрированы следующими цитатами: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Среди </a:t>
            </a:r>
            <a:r>
              <a:rPr lang="ru-RU" b="1" dirty="0">
                <a:solidFill>
                  <a:schemeClr val="tx1"/>
                </a:solidFill>
              </a:rPr>
              <a:t>причин</a:t>
            </a:r>
            <a:r>
              <a:rPr lang="ru-RU" dirty="0">
                <a:solidFill>
                  <a:schemeClr val="tx1"/>
                </a:solidFill>
              </a:rPr>
              <a:t>, оказывающих влияние на появление желания сменить профессию, можно отметить следующие:</a:t>
            </a:r>
          </a:p>
          <a:p>
            <a:pPr marL="536575" indent="-176213" algn="just">
              <a:buNone/>
            </a:pPr>
            <a:r>
              <a:rPr lang="ru-RU" dirty="0">
                <a:solidFill>
                  <a:schemeClr val="tx1"/>
                </a:solidFill>
              </a:rPr>
              <a:t>•	</a:t>
            </a:r>
            <a:r>
              <a:rPr lang="ru-RU" b="1" dirty="0">
                <a:solidFill>
                  <a:schemeClr val="tx1"/>
                </a:solidFill>
              </a:rPr>
              <a:t>Низкая оплата труда: </a:t>
            </a:r>
            <a:r>
              <a:rPr lang="ru-RU" i="1" dirty="0">
                <a:solidFill>
                  <a:schemeClr val="tx1"/>
                </a:solidFill>
              </a:rPr>
              <a:t>«Идея сменить профессию появляется лишь тогда, когда </a:t>
            </a:r>
            <a:r>
              <a:rPr lang="ru-RU" i="1" dirty="0" smtClean="0">
                <a:solidFill>
                  <a:schemeClr val="tx1"/>
                </a:solidFill>
              </a:rPr>
              <a:t>получаешь </a:t>
            </a:r>
            <a:r>
              <a:rPr lang="ru-RU" i="1" dirty="0">
                <a:solidFill>
                  <a:schemeClr val="tx1"/>
                </a:solidFill>
              </a:rPr>
              <a:t>свою мизерную зарплату и понимаешь, что  продавцы в магазинах получают гораздо больше». </a:t>
            </a:r>
            <a:endParaRPr lang="ru-RU" i="1" dirty="0" smtClean="0">
              <a:solidFill>
                <a:schemeClr val="tx1"/>
              </a:solidFill>
            </a:endParaRPr>
          </a:p>
          <a:p>
            <a:pPr marL="536575" indent="0" algn="just">
              <a:buNone/>
            </a:pPr>
            <a:r>
              <a:rPr lang="ru-RU" dirty="0" smtClean="0">
                <a:solidFill>
                  <a:schemeClr val="tx1"/>
                </a:solidFill>
              </a:rPr>
              <a:t>Отмечается</a:t>
            </a:r>
            <a:r>
              <a:rPr lang="ru-RU" dirty="0">
                <a:solidFill>
                  <a:schemeClr val="tx1"/>
                </a:solidFill>
              </a:rPr>
              <a:t>, что чаще всего мысли о неудовлетворительной оплате труда </a:t>
            </a:r>
            <a:r>
              <a:rPr lang="ru-RU" dirty="0" smtClean="0">
                <a:solidFill>
                  <a:schemeClr val="tx1"/>
                </a:solidFill>
              </a:rPr>
              <a:t>приходили </a:t>
            </a:r>
            <a:r>
              <a:rPr lang="ru-RU" dirty="0">
                <a:solidFill>
                  <a:schemeClr val="tx1"/>
                </a:solidFill>
              </a:rPr>
              <a:t>в 1990-е гг., однако сейчас ситуация несколько изменилась. </a:t>
            </a:r>
          </a:p>
          <a:p>
            <a:pPr marL="536575" indent="-176213" algn="just">
              <a:buNone/>
            </a:pPr>
            <a:r>
              <a:rPr lang="ru-RU" dirty="0">
                <a:solidFill>
                  <a:schemeClr val="tx1"/>
                </a:solidFill>
              </a:rPr>
              <a:t>•	</a:t>
            </a:r>
            <a:r>
              <a:rPr lang="ru-RU" b="1" dirty="0">
                <a:solidFill>
                  <a:schemeClr val="tx1"/>
                </a:solidFill>
              </a:rPr>
              <a:t>Бюрократия, заполнение отчетов: </a:t>
            </a:r>
            <a:r>
              <a:rPr lang="ru-RU" i="1" dirty="0">
                <a:solidFill>
                  <a:schemeClr val="tx1"/>
                </a:solidFill>
              </a:rPr>
              <a:t>«Самое тяжелое - это процесс с бумагами. </a:t>
            </a:r>
            <a:r>
              <a:rPr lang="ru-RU" i="1" dirty="0" smtClean="0">
                <a:solidFill>
                  <a:schemeClr val="tx1"/>
                </a:solidFill>
              </a:rPr>
              <a:t>Самое </a:t>
            </a:r>
            <a:r>
              <a:rPr lang="ru-RU" i="1" dirty="0">
                <a:solidFill>
                  <a:schemeClr val="tx1"/>
                </a:solidFill>
              </a:rPr>
              <a:t>главное - написать хорошо бумаги, а результат - понравилось детям, не </a:t>
            </a:r>
            <a:r>
              <a:rPr lang="ru-RU" i="1" dirty="0" smtClean="0">
                <a:solidFill>
                  <a:schemeClr val="tx1"/>
                </a:solidFill>
              </a:rPr>
              <a:t>понравилось </a:t>
            </a:r>
            <a:r>
              <a:rPr lang="ru-RU" i="1" dirty="0">
                <a:solidFill>
                  <a:schemeClr val="tx1"/>
                </a:solidFill>
              </a:rPr>
              <a:t>- это никого не интересует. В результате работа учителя превращается в подготовку бумаг, сидение за компьютером, заполнение непонятных таблиц, которые я не знаю когда куда-то дойдут. И когда все это наваливается, бывают такие моменты - "зачем мне все это нужно?"».</a:t>
            </a:r>
          </a:p>
          <a:p>
            <a:pPr marL="536575" indent="-176213" algn="just">
              <a:buNone/>
            </a:pPr>
            <a:r>
              <a:rPr lang="ru-RU" dirty="0">
                <a:solidFill>
                  <a:schemeClr val="tx1"/>
                </a:solidFill>
              </a:rPr>
              <a:t>•	</a:t>
            </a:r>
            <a:r>
              <a:rPr lang="ru-RU" b="1" dirty="0">
                <a:solidFill>
                  <a:schemeClr val="tx1"/>
                </a:solidFill>
              </a:rPr>
              <a:t>Неудовлетворительное отношение со стороны учеников и родителей: </a:t>
            </a:r>
            <a:r>
              <a:rPr lang="ru-RU" dirty="0">
                <a:solidFill>
                  <a:schemeClr val="tx1"/>
                </a:solidFill>
              </a:rPr>
              <a:t>«</a:t>
            </a:r>
            <a:r>
              <a:rPr lang="ru-RU" i="1" dirty="0">
                <a:solidFill>
                  <a:schemeClr val="tx1"/>
                </a:solidFill>
              </a:rPr>
              <a:t>Профессией удовлетворена, а вот современными детьми нет. Увы, очень трудно перевоспитать учеников, которыми совершенно не занимались родители, привить им </a:t>
            </a:r>
            <a:r>
              <a:rPr lang="ru-RU" i="1" dirty="0" smtClean="0">
                <a:solidFill>
                  <a:schemeClr val="tx1"/>
                </a:solidFill>
              </a:rPr>
              <a:t>любовь </a:t>
            </a:r>
            <a:r>
              <a:rPr lang="ru-RU" i="1" dirty="0">
                <a:solidFill>
                  <a:schemeClr val="tx1"/>
                </a:solidFill>
              </a:rPr>
              <a:t>к чему-то важному, особенному, к работе, уважение, когда в их семьях родители </a:t>
            </a:r>
            <a:r>
              <a:rPr lang="ru-RU" i="1" dirty="0" smtClean="0">
                <a:solidFill>
                  <a:schemeClr val="tx1"/>
                </a:solidFill>
              </a:rPr>
              <a:t>игнорировали </a:t>
            </a:r>
            <a:r>
              <a:rPr lang="ru-RU" i="1" dirty="0">
                <a:solidFill>
                  <a:schemeClr val="tx1"/>
                </a:solidFill>
              </a:rPr>
              <a:t>их десять и более лет». 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4. </a:t>
            </a:r>
            <a:r>
              <a:rPr lang="ru-RU" dirty="0"/>
              <a:t>Удовлетворенность выбором </a:t>
            </a:r>
            <a:r>
              <a:rPr lang="ru-RU" dirty="0" smtClean="0"/>
              <a:t>профессии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115616" y="2276873"/>
            <a:ext cx="7920112" cy="1152128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i="1" dirty="0" smtClean="0"/>
              <a:t>«Да</a:t>
            </a:r>
            <a:r>
              <a:rPr lang="ru-RU" sz="1400" i="1" dirty="0"/>
              <a:t>, мне, конечно</a:t>
            </a:r>
            <a:r>
              <a:rPr lang="ru-RU" sz="1400" b="1" i="1" dirty="0"/>
              <a:t>, приходила идея сменить профессию, но на сегодняшний момент не вижу себя в другой профессии</a:t>
            </a:r>
            <a:r>
              <a:rPr lang="ru-RU" sz="1400" dirty="0"/>
              <a:t>. Потому что профессия учителя. с одной стороны какая-то укая, ограниченная, а с другой - не имеющая границ. Поэтому, когда я начинаю думать. что же я ещё умею, я  прихожу к выводу, что кроме решения текстовых задач и уравнений, </a:t>
            </a:r>
            <a:r>
              <a:rPr lang="ru-RU" sz="1400" b="1" i="1" dirty="0"/>
              <a:t>я ничего совершенно не умею и приложить свои знания я нигде не могу</a:t>
            </a:r>
            <a:r>
              <a:rPr lang="ru-RU" sz="1400" dirty="0"/>
              <a:t>, поэтому, я  работаю учителем». 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68312" y="1348829"/>
            <a:ext cx="7704088" cy="856035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i="1" dirty="0" smtClean="0"/>
              <a:t>«</a:t>
            </a:r>
            <a:r>
              <a:rPr lang="ru-RU" sz="1400" b="1" i="1" dirty="0" smtClean="0"/>
              <a:t>На </a:t>
            </a:r>
            <a:r>
              <a:rPr lang="ru-RU" sz="1400" b="1" i="1" dirty="0"/>
              <a:t>все 100%. В другой профессии я себя не представляю</a:t>
            </a:r>
            <a:r>
              <a:rPr lang="ru-RU" sz="1400" i="1" dirty="0"/>
              <a:t>. Очень, конечно, устаешь от детей, но в то же время как-то отдыхаешь, где-то берешь силы, заходишь к детям, и, видя их глаза, хочется работать. </a:t>
            </a:r>
            <a:r>
              <a:rPr lang="ru-RU" sz="1400" b="1" i="1" dirty="0"/>
              <a:t>Идея сменить в голову мне не приходила</a:t>
            </a:r>
            <a:r>
              <a:rPr lang="ru-RU" sz="1400" i="1" dirty="0"/>
              <a:t> - 28 лет на одном месте в одной школе».</a:t>
            </a:r>
            <a:endParaRPr lang="ru-RU" sz="1400" dirty="0"/>
          </a:p>
        </p:txBody>
      </p:sp>
      <p:sp>
        <p:nvSpPr>
          <p:cNvPr id="7" name="Минус 6"/>
          <p:cNvSpPr/>
          <p:nvPr/>
        </p:nvSpPr>
        <p:spPr>
          <a:xfrm>
            <a:off x="439703" y="2565227"/>
            <a:ext cx="576064" cy="561938"/>
          </a:xfrm>
          <a:prstGeom prst="mathMinus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люс 7"/>
          <p:cNvSpPr/>
          <p:nvPr/>
        </p:nvSpPr>
        <p:spPr>
          <a:xfrm>
            <a:off x="8315648" y="1377170"/>
            <a:ext cx="720080" cy="648072"/>
          </a:xfrm>
          <a:prstGeom prst="mathPlus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51621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xfrm>
            <a:off x="468312" y="1268760"/>
            <a:ext cx="8352159" cy="4319686"/>
          </a:xfrm>
        </p:spPr>
        <p:txBody>
          <a:bodyPr/>
          <a:lstStyle/>
          <a:p>
            <a:pPr marL="0" indent="0">
              <a:buNone/>
            </a:pPr>
            <a:r>
              <a:rPr lang="ru-RU" sz="1800" dirty="0">
                <a:solidFill>
                  <a:schemeClr val="tx1"/>
                </a:solidFill>
              </a:rPr>
              <a:t>Результаты анализа ответов на вопрос о месте учителя на лестнице</a:t>
            </a:r>
            <a:r>
              <a:rPr lang="ru-RU" sz="1800" i="1" dirty="0">
                <a:solidFill>
                  <a:schemeClr val="tx1"/>
                </a:solidFill>
              </a:rPr>
              <a:t> </a:t>
            </a:r>
            <a:r>
              <a:rPr lang="ru-RU" sz="1800" dirty="0">
                <a:solidFill>
                  <a:schemeClr val="tx1"/>
                </a:solidFill>
              </a:rPr>
              <a:t>социального престижа показали, что </a:t>
            </a:r>
            <a:r>
              <a:rPr lang="ru-RU" sz="1800" b="1" dirty="0">
                <a:solidFill>
                  <a:schemeClr val="tx1"/>
                </a:solidFill>
              </a:rPr>
              <a:t>общего, единого мнения о статусе профессии учителя в сегодняшнем российском обществе у респондентов нет</a:t>
            </a:r>
            <a:r>
              <a:rPr lang="ru-RU" sz="1800" dirty="0">
                <a:solidFill>
                  <a:schemeClr val="tx1"/>
                </a:solidFill>
              </a:rPr>
              <a:t>. </a:t>
            </a:r>
          </a:p>
          <a:p>
            <a:pPr marL="270000" lvl="1" indent="0" algn="just">
              <a:spcBef>
                <a:spcPts val="400"/>
              </a:spcBef>
              <a:spcAft>
                <a:spcPts val="400"/>
              </a:spcAft>
              <a:buNone/>
            </a:pPr>
            <a:r>
              <a:rPr lang="ru-RU" sz="16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Так</a:t>
            </a:r>
            <a:r>
              <a:rPr lang="ru-RU" sz="1600" dirty="0">
                <a:ea typeface="Calibri" panose="020F0502020204030204" pitchFamily="34" charset="0"/>
                <a:cs typeface="Times New Roman" panose="02020603050405020304" pitchFamily="18" charset="0"/>
              </a:rPr>
              <a:t>, 21% респондентов поставили профессию учителя на нижние ступени – от 1 до 20, примерно такое же количество (19%) – на верхние – от 81 до 100, а </a:t>
            </a:r>
            <a:r>
              <a:rPr lang="ru-RU" sz="16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около четверти респондентов </a:t>
            </a:r>
            <a:r>
              <a:rPr lang="ru-RU" sz="1600" dirty="0"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ru-RU" sz="16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27%) </a:t>
            </a:r>
            <a:r>
              <a:rPr lang="ru-RU" sz="1600" dirty="0">
                <a:ea typeface="Calibri" panose="020F0502020204030204" pitchFamily="34" charset="0"/>
                <a:cs typeface="Times New Roman" panose="02020603050405020304" pitchFamily="18" charset="0"/>
              </a:rPr>
              <a:t>отнесли статус профессии на середину лестницы – 41-60 ступени, в результате чего получилось довольно равномерное распределение с некоторым превышением в крайних и средней точках </a:t>
            </a:r>
            <a:r>
              <a:rPr lang="ru-RU" sz="16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шкалы.</a:t>
            </a:r>
            <a:endParaRPr lang="ru-RU" sz="16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400"/>
              </a:spcBef>
              <a:spcAft>
                <a:spcPts val="400"/>
              </a:spcAft>
              <a:buNone/>
            </a:pPr>
            <a:r>
              <a:rPr lang="ru-RU" sz="18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Представление о статусе может зависеть как от внешних – регион, заработная плата, - так и внутренних факторов – личности, ценностей, возраста учителя, поэтому для объяснения полученных разных оценок требуется проведение дополнительного анализа.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27584" y="0"/>
            <a:ext cx="8064896" cy="765175"/>
          </a:xfrm>
        </p:spPr>
        <p:txBody>
          <a:bodyPr/>
          <a:lstStyle/>
          <a:p>
            <a:r>
              <a:rPr lang="ru-RU" dirty="0"/>
              <a:t>5. Профессиональное самопозиционирование учителей </a:t>
            </a:r>
          </a:p>
        </p:txBody>
      </p:sp>
    </p:spTree>
    <p:extLst>
      <p:ext uri="{BB962C8B-B14F-4D97-AF65-F5344CB8AC3E}">
        <p14:creationId xmlns:p14="http://schemas.microsoft.com/office/powerpoint/2010/main" val="155534936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27584" y="0"/>
            <a:ext cx="8064896" cy="765175"/>
          </a:xfrm>
        </p:spPr>
        <p:txBody>
          <a:bodyPr/>
          <a:lstStyle/>
          <a:p>
            <a:r>
              <a:rPr lang="ru-RU" dirty="0"/>
              <a:t>5. Профессиональное самопозиционирование учителей </a:t>
            </a:r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934319105"/>
              </p:ext>
            </p:extLst>
          </p:nvPr>
        </p:nvGraphicFramePr>
        <p:xfrm>
          <a:off x="4283968" y="1052737"/>
          <a:ext cx="4752528" cy="420973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752528"/>
              </a:tblGrid>
              <a:tr h="1573679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solidFill>
                            <a:schemeClr val="bg1"/>
                          </a:solidFill>
                        </a:rPr>
                        <a:t>Распределение ответов на</a:t>
                      </a:r>
                      <a:r>
                        <a:rPr lang="ru-RU" sz="1400" baseline="0" dirty="0" smtClean="0">
                          <a:solidFill>
                            <a:schemeClr val="bg1"/>
                          </a:solidFill>
                        </a:rPr>
                        <a:t> вопрос </a:t>
                      </a:r>
                      <a:r>
                        <a:rPr lang="ru-RU" sz="1400" b="1" i="1" kern="1200" dirty="0" smtClean="0">
                          <a:solidFill>
                            <a:schemeClr val="bg1"/>
                          </a:solidFill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«Представьте себе лестницу из 100 ступеней. На верхних ее ступенях стоят представители тех профессий, которые считаются наиболее престижными в нашем обществе, на нижних – наименее престижных профессий. Как Вы считаете, где на этой лестнице находитесь сейчас Вы?»</a:t>
                      </a:r>
                      <a:r>
                        <a:rPr lang="ru-RU" sz="1400" b="1" kern="1200" dirty="0" smtClean="0">
                          <a:solidFill>
                            <a:schemeClr val="bg1"/>
                          </a:solidFill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%</a:t>
                      </a:r>
                      <a:endParaRPr lang="ru-RU" sz="1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262477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2" name="Скругленный прямоугольник 11"/>
          <p:cNvSpPr/>
          <p:nvPr/>
        </p:nvSpPr>
        <p:spPr>
          <a:xfrm>
            <a:off x="467543" y="5381656"/>
            <a:ext cx="8568953" cy="1359712"/>
          </a:xfrm>
          <a:prstGeom prst="roundRect">
            <a:avLst/>
          </a:prstGeom>
          <a:ln>
            <a:prstDash val="sysDash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b="1" i="1" dirty="0" smtClean="0"/>
              <a:t>СНИЗУ:</a:t>
            </a:r>
            <a:r>
              <a:rPr lang="ru-RU" sz="1400" i="1" dirty="0"/>
              <a:t> </a:t>
            </a:r>
            <a:r>
              <a:rPr lang="ru-RU" sz="1400" i="1" dirty="0" smtClean="0"/>
              <a:t>«10 </a:t>
            </a:r>
            <a:r>
              <a:rPr lang="ru-RU" sz="1400" i="1" dirty="0"/>
              <a:t>ступень снизу. Уже давно известно, что </a:t>
            </a:r>
            <a:r>
              <a:rPr lang="ru-RU" sz="1400" b="1" i="1" dirty="0"/>
              <a:t>профессия учителя по престижности в ряду с профессией дворника, уборщицы. </a:t>
            </a:r>
            <a:r>
              <a:rPr lang="ru-RU" sz="1400" i="1" dirty="0"/>
              <a:t>Совершенно не хочется афишировать, что ты учитель. Свою гордость за профессию скромно прячешь за ширму идеи, что профессия хоть и малооплачиваемая и не уважаемая в обществе, но нужная, востребованная как глоток воды и кусок хлеба. Без учителя несмышленый малыш не станет в будущем президентом» </a:t>
            </a:r>
            <a:r>
              <a:rPr lang="ru-RU" sz="1400" b="1" i="1" dirty="0"/>
              <a:t>(учитель русского языка и литературы, Рыбинск, 60 лет, стаж – 30 </a:t>
            </a:r>
            <a:r>
              <a:rPr lang="ru-RU" sz="1400" b="1" i="1" dirty="0" smtClean="0"/>
              <a:t>лет). </a:t>
            </a:r>
            <a:endParaRPr lang="ru-RU" sz="1400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467543" y="3026118"/>
            <a:ext cx="3672409" cy="2123764"/>
          </a:xfrm>
          <a:prstGeom prst="roundRect">
            <a:avLst/>
          </a:prstGeom>
          <a:ln>
            <a:prstDash val="sysDash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b="1" i="1" dirty="0" smtClean="0"/>
              <a:t>В СЕРЕДИНЕ:</a:t>
            </a:r>
            <a:r>
              <a:rPr lang="ru-RU" sz="1400" i="1" dirty="0" smtClean="0"/>
              <a:t> «</a:t>
            </a:r>
            <a:r>
              <a:rPr lang="ru-RU" sz="1400" i="1" dirty="0"/>
              <a:t>Сегодня роль, статус учителя очень принижены. Стоит только посмотреть на </a:t>
            </a:r>
            <a:r>
              <a:rPr lang="ru-RU" sz="1400" i="1" dirty="0" smtClean="0"/>
              <a:t>ТВ, </a:t>
            </a:r>
            <a:r>
              <a:rPr lang="ru-RU" sz="1400" i="1" dirty="0"/>
              <a:t>где учителей показывают недалекими и смешными людьми. </a:t>
            </a:r>
            <a:r>
              <a:rPr lang="ru-RU" sz="1400" b="1" i="1" dirty="0"/>
              <a:t>Учитель </a:t>
            </a:r>
            <a:r>
              <a:rPr lang="ru-RU" sz="1400" b="1" i="1" dirty="0" smtClean="0"/>
              <a:t>- несовременная </a:t>
            </a:r>
            <a:r>
              <a:rPr lang="ru-RU" sz="1400" b="1" i="1" dirty="0"/>
              <a:t>и немодная профессия</a:t>
            </a:r>
            <a:r>
              <a:rPr lang="ru-RU" sz="1400" i="1" dirty="0"/>
              <a:t>, поэтому сегодня я поставила бы ее на 51 ступеньку» </a:t>
            </a:r>
            <a:r>
              <a:rPr lang="ru-RU" sz="1400" b="1" i="1" dirty="0"/>
              <a:t>(учитель биологии и географии, Ярославль, 27 лет, стаж – 5 лет). </a:t>
            </a:r>
            <a:endParaRPr lang="ru-RU" sz="1400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67543" y="1098690"/>
            <a:ext cx="3672409" cy="1727355"/>
          </a:xfrm>
          <a:prstGeom prst="roundRect">
            <a:avLst/>
          </a:prstGeom>
          <a:ln>
            <a:prstDash val="sysDash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b="1" i="1" dirty="0" smtClean="0"/>
              <a:t>СВЕРХУ:</a:t>
            </a:r>
            <a:r>
              <a:rPr lang="ru-RU" sz="1400" i="1" dirty="0" smtClean="0"/>
              <a:t> </a:t>
            </a:r>
            <a:r>
              <a:rPr lang="ru-RU" sz="1400" i="1" dirty="0"/>
              <a:t>«Если философски рассуждать, ни один человек не миновал школу. Ни один человек не</a:t>
            </a:r>
            <a:r>
              <a:rPr lang="ru-RU" sz="1400" b="1" i="1" dirty="0"/>
              <a:t> </a:t>
            </a:r>
            <a:r>
              <a:rPr lang="ru-RU" sz="1400" i="1" dirty="0"/>
              <a:t>оказал такого </a:t>
            </a:r>
            <a:r>
              <a:rPr lang="ru-RU" sz="1400" b="1" i="1" dirty="0"/>
              <a:t>влияния на личность, как учитель</a:t>
            </a:r>
            <a:r>
              <a:rPr lang="ru-RU" sz="1400" i="1" dirty="0"/>
              <a:t>, особенно первый. Так что на сотой ступени» </a:t>
            </a:r>
            <a:r>
              <a:rPr lang="ru-RU" sz="1400" b="1" i="1" dirty="0"/>
              <a:t>(учитель начальных классов, Новосибирск, 48 лет, стаж – 17 лет</a:t>
            </a:r>
            <a:r>
              <a:rPr lang="ru-RU" sz="1400" b="1" i="1" dirty="0" smtClean="0"/>
              <a:t>).</a:t>
            </a:r>
            <a:endParaRPr lang="ru-RU" sz="14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51" t="8485" r="10176" b="5030"/>
          <a:stretch/>
        </p:blipFill>
        <p:spPr bwMode="auto">
          <a:xfrm>
            <a:off x="4355976" y="2636912"/>
            <a:ext cx="4536505" cy="2674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075537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6. Актуальная проблематика в «письмах министру»</a:t>
            </a:r>
            <a:endParaRPr lang="ru-RU" dirty="0"/>
          </a:p>
        </p:txBody>
      </p:sp>
      <p:graphicFrame>
        <p:nvGraphicFramePr>
          <p:cNvPr id="5" name="Объект 8"/>
          <p:cNvGraphicFramePr>
            <a:graphicFrameLocks/>
          </p:cNvGraphicFramePr>
          <p:nvPr>
            <p:extLst/>
          </p:nvPr>
        </p:nvGraphicFramePr>
        <p:xfrm>
          <a:off x="467544" y="1124744"/>
          <a:ext cx="8568952" cy="5472608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8568952"/>
              </a:tblGrid>
              <a:tr h="6354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</a:rPr>
                        <a:t>Распределение ответов на</a:t>
                      </a:r>
                      <a:r>
                        <a:rPr lang="ru-RU" sz="1400" baseline="0" dirty="0" smtClean="0">
                          <a:solidFill>
                            <a:schemeClr val="bg1"/>
                          </a:solidFill>
                        </a:rPr>
                        <a:t> вопрос «</a:t>
                      </a:r>
                      <a:r>
                        <a:rPr lang="ru-RU" sz="1400" i="1" dirty="0" smtClean="0">
                          <a:solidFill>
                            <a:schemeClr val="bg1"/>
                          </a:solidFill>
                        </a:rPr>
                        <a:t>Если бы Вы могли написать министру образования письмо, которое он обязательно прочел бы, то о чем было бы это письмо?», %</a:t>
                      </a:r>
                      <a:endParaRPr lang="ru-RU" sz="1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483713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/>
          <a:srcRect t="3798" b="3798"/>
          <a:stretch/>
        </p:blipFill>
        <p:spPr>
          <a:xfrm>
            <a:off x="872720" y="1844824"/>
            <a:ext cx="7757831" cy="468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401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xfrm>
            <a:off x="468312" y="1052736"/>
            <a:ext cx="8207376" cy="4829876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lnSpc>
                <a:spcPct val="110000"/>
              </a:lnSpc>
              <a:buNone/>
            </a:pPr>
            <a:r>
              <a:rPr lang="ru-RU" dirty="0">
                <a:solidFill>
                  <a:schemeClr val="tx1"/>
                </a:solidFill>
              </a:rPr>
              <a:t>Можно предположить, что содержательно «письма министру» отражают проблематику, которая волнует сегодня многих российских учителей. Всю совокупность «писем» тематически можно разделить на несколько частей. Наиболее часто упоминаемыми проблемами были три.</a:t>
            </a:r>
          </a:p>
          <a:p>
            <a:pPr algn="just">
              <a:lnSpc>
                <a:spcPct val="110000"/>
              </a:lnSpc>
              <a:spcBef>
                <a:spcPts val="300"/>
              </a:spcBef>
            </a:pPr>
            <a:r>
              <a:rPr lang="ru-RU" sz="1900" dirty="0">
                <a:solidFill>
                  <a:schemeClr val="tx1"/>
                </a:solidFill>
              </a:rPr>
              <a:t>Примерно треть участников </a:t>
            </a:r>
            <a:r>
              <a:rPr lang="ru-RU" sz="1900" dirty="0" smtClean="0">
                <a:solidFill>
                  <a:schemeClr val="tx1"/>
                </a:solidFill>
              </a:rPr>
              <a:t>флешмоба (31%) </a:t>
            </a:r>
            <a:r>
              <a:rPr lang="ru-RU" sz="1900" dirty="0">
                <a:solidFill>
                  <a:schemeClr val="tx1"/>
                </a:solidFill>
              </a:rPr>
              <a:t>обратились бы к министру с </a:t>
            </a:r>
            <a:r>
              <a:rPr lang="ru-RU" sz="1900" b="1" dirty="0">
                <a:solidFill>
                  <a:schemeClr val="tx1"/>
                </a:solidFill>
              </a:rPr>
              <a:t>вопросами социальной защиты учителей</a:t>
            </a:r>
            <a:r>
              <a:rPr lang="ru-RU" sz="1900" dirty="0">
                <a:solidFill>
                  <a:schemeClr val="tx1"/>
                </a:solidFill>
              </a:rPr>
              <a:t>, </a:t>
            </a:r>
            <a:r>
              <a:rPr lang="ru-RU" sz="1900" b="1" dirty="0">
                <a:solidFill>
                  <a:schemeClr val="tx1"/>
                </a:solidFill>
              </a:rPr>
              <a:t>с предложением о повышении заработной платы, о решении жилищных проблем, улучшении условий труда </a:t>
            </a:r>
            <a:r>
              <a:rPr lang="ru-RU" sz="1900" dirty="0">
                <a:solidFill>
                  <a:schemeClr val="tx1"/>
                </a:solidFill>
              </a:rPr>
              <a:t>школьных педагогов, в том числе оптимизации нагрузки и ее соответствии оплате труда. </a:t>
            </a:r>
          </a:p>
          <a:p>
            <a:pPr algn="just">
              <a:lnSpc>
                <a:spcPct val="110000"/>
              </a:lnSpc>
              <a:spcBef>
                <a:spcPts val="300"/>
              </a:spcBef>
            </a:pPr>
            <a:endParaRPr lang="ru-RU" sz="1900" dirty="0" smtClean="0">
              <a:solidFill>
                <a:schemeClr val="tx1"/>
              </a:solidFill>
            </a:endParaRPr>
          </a:p>
          <a:p>
            <a:pPr algn="just">
              <a:lnSpc>
                <a:spcPct val="110000"/>
              </a:lnSpc>
              <a:spcBef>
                <a:spcPts val="300"/>
              </a:spcBef>
            </a:pPr>
            <a:endParaRPr lang="ru-RU" sz="1900" dirty="0">
              <a:solidFill>
                <a:schemeClr val="tx1"/>
              </a:solidFill>
            </a:endParaRPr>
          </a:p>
          <a:p>
            <a:pPr algn="just">
              <a:lnSpc>
                <a:spcPct val="110000"/>
              </a:lnSpc>
              <a:spcBef>
                <a:spcPts val="300"/>
              </a:spcBef>
            </a:pPr>
            <a:endParaRPr lang="ru-RU" sz="1900" dirty="0" smtClean="0">
              <a:solidFill>
                <a:schemeClr val="tx1"/>
              </a:solidFill>
            </a:endParaRPr>
          </a:p>
          <a:p>
            <a:pPr algn="just">
              <a:lnSpc>
                <a:spcPct val="110000"/>
              </a:lnSpc>
              <a:spcBef>
                <a:spcPts val="300"/>
              </a:spcBef>
            </a:pPr>
            <a:r>
              <a:rPr lang="ru-RU" sz="1900" dirty="0" smtClean="0">
                <a:solidFill>
                  <a:schemeClr val="tx1"/>
                </a:solidFill>
              </a:rPr>
              <a:t>Более </a:t>
            </a:r>
            <a:r>
              <a:rPr lang="ru-RU" sz="1900" dirty="0">
                <a:solidFill>
                  <a:schemeClr val="tx1"/>
                </a:solidFill>
              </a:rPr>
              <a:t>четверти респондентов (29</a:t>
            </a:r>
            <a:r>
              <a:rPr lang="ru-RU" sz="1900" dirty="0" smtClean="0">
                <a:solidFill>
                  <a:schemeClr val="tx1"/>
                </a:solidFill>
              </a:rPr>
              <a:t>%) обратили </a:t>
            </a:r>
            <a:r>
              <a:rPr lang="ru-RU" sz="1900" dirty="0">
                <a:solidFill>
                  <a:schemeClr val="tx1"/>
                </a:solidFill>
              </a:rPr>
              <a:t>бы внимание министра на </a:t>
            </a:r>
            <a:r>
              <a:rPr lang="ru-RU" sz="1900" b="1" dirty="0">
                <a:solidFill>
                  <a:schemeClr val="tx1"/>
                </a:solidFill>
              </a:rPr>
              <a:t>работу </a:t>
            </a:r>
            <a:r>
              <a:rPr lang="ru-RU" sz="1900" b="1" dirty="0" smtClean="0">
                <a:solidFill>
                  <a:schemeClr val="tx1"/>
                </a:solidFill>
              </a:rPr>
              <a:t>Министерства </a:t>
            </a:r>
            <a:r>
              <a:rPr lang="ru-RU" sz="1900" b="1" dirty="0">
                <a:solidFill>
                  <a:schemeClr val="tx1"/>
                </a:solidFill>
              </a:rPr>
              <a:t>образования</a:t>
            </a:r>
            <a:r>
              <a:rPr lang="ru-RU" sz="1900" dirty="0">
                <a:solidFill>
                  <a:schemeClr val="tx1"/>
                </a:solidFill>
              </a:rPr>
              <a:t>, которая, по-видимому, не оценивается ими как удовлетворительная. Учителя предлагают министру «стать ближе», спуститься на уровень учеников и учителей, «поработать учителем», посетить школы, посмотреть на процесс обучения «изнутри», предполагая, очевидно, что тогда проводимые реформы будут более </a:t>
            </a:r>
            <a:r>
              <a:rPr lang="ru-RU" sz="1900" dirty="0" smtClean="0">
                <a:solidFill>
                  <a:schemeClr val="tx1"/>
                </a:solidFill>
              </a:rPr>
              <a:t>адекватными </a:t>
            </a:r>
            <a:r>
              <a:rPr lang="ru-RU" sz="1900" dirty="0">
                <a:solidFill>
                  <a:schemeClr val="tx1"/>
                </a:solidFill>
              </a:rPr>
              <a:t>реальной школе. </a:t>
            </a:r>
            <a:endParaRPr lang="ru-RU" sz="1900" dirty="0" smtClean="0">
              <a:solidFill>
                <a:schemeClr val="tx1"/>
              </a:solidFill>
            </a:endParaRPr>
          </a:p>
          <a:p>
            <a:pPr algn="just">
              <a:lnSpc>
                <a:spcPct val="110000"/>
              </a:lnSpc>
              <a:spcBef>
                <a:spcPts val="300"/>
              </a:spcBef>
            </a:pPr>
            <a:r>
              <a:rPr lang="ru-RU" sz="1900" dirty="0" smtClean="0">
                <a:solidFill>
                  <a:schemeClr val="tx1"/>
                </a:solidFill>
              </a:rPr>
              <a:t>Еще </a:t>
            </a:r>
            <a:r>
              <a:rPr lang="ru-RU" sz="1900" dirty="0">
                <a:solidFill>
                  <a:schemeClr val="tx1"/>
                </a:solidFill>
              </a:rPr>
              <a:t>четверть писем </a:t>
            </a:r>
            <a:r>
              <a:rPr lang="ru-RU" sz="1900" dirty="0" smtClean="0">
                <a:solidFill>
                  <a:schemeClr val="tx1"/>
                </a:solidFill>
              </a:rPr>
              <a:t>(23%) направлена </a:t>
            </a:r>
            <a:r>
              <a:rPr lang="ru-RU" sz="1900" dirty="0">
                <a:solidFill>
                  <a:schemeClr val="tx1"/>
                </a:solidFill>
              </a:rPr>
              <a:t>на то, чтобы </a:t>
            </a:r>
            <a:r>
              <a:rPr lang="ru-RU" sz="1900" b="1" dirty="0">
                <a:solidFill>
                  <a:schemeClr val="tx1"/>
                </a:solidFill>
              </a:rPr>
              <a:t>обратить внимание министра на состояние учебных программ и методических пособий. </a:t>
            </a:r>
            <a:r>
              <a:rPr lang="ru-RU" sz="1900" dirty="0">
                <a:solidFill>
                  <a:schemeClr val="tx1"/>
                </a:solidFill>
              </a:rPr>
              <a:t>Отмечается низкое качество учебников, разнобой в программах и т.п</a:t>
            </a:r>
            <a:r>
              <a:rPr lang="ru-RU" sz="1900" dirty="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6. Актуальная проблематика в «письмах министру»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99583" y="2924944"/>
            <a:ext cx="7200032" cy="720080"/>
          </a:xfrm>
          <a:prstGeom prst="round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i="1" dirty="0" smtClean="0"/>
              <a:t>«Неправильная </a:t>
            </a:r>
            <a:r>
              <a:rPr lang="ru-RU" sz="1400" i="1" dirty="0"/>
              <a:t>постановка </a:t>
            </a:r>
            <a:r>
              <a:rPr lang="ru-RU" sz="1400" b="1" i="1" dirty="0"/>
              <a:t>оплаты учителю</a:t>
            </a:r>
            <a:r>
              <a:rPr lang="ru-RU" sz="1400" i="1" dirty="0"/>
              <a:t>. Раньше оплата не зависела от количества учеников и каждые 3 года повышали разряд. Сейчас оплачивается чел/час. Приходится работать на 2 ставки. У меня 33 часов в неделю, а было вообще </a:t>
            </a:r>
            <a:r>
              <a:rPr lang="ru-RU" sz="1400" i="1" dirty="0" smtClean="0"/>
              <a:t>39».</a:t>
            </a:r>
            <a:endParaRPr lang="ru-RU" sz="14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619672" y="5804793"/>
            <a:ext cx="7199851" cy="648543"/>
          </a:xfrm>
          <a:prstGeom prst="round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i="1" dirty="0" smtClean="0"/>
              <a:t>«Необходимость </a:t>
            </a:r>
            <a:r>
              <a:rPr lang="ru-RU" sz="1400" b="1" i="1" dirty="0" smtClean="0"/>
              <a:t>унификации программ и учебников</a:t>
            </a:r>
            <a:r>
              <a:rPr lang="ru-RU" sz="1400" i="1" dirty="0" smtClean="0"/>
              <a:t> по всем регионам»; </a:t>
            </a:r>
          </a:p>
          <a:p>
            <a:r>
              <a:rPr lang="ru-RU" sz="1400" i="1" dirty="0" smtClean="0"/>
              <a:t>«Необходимо </a:t>
            </a:r>
            <a:r>
              <a:rPr lang="ru-RU" sz="1400" b="1" i="1" dirty="0"/>
              <a:t>пересмотреть учебники и учебные пособия</a:t>
            </a:r>
            <a:r>
              <a:rPr lang="ru-RU" sz="1400" i="1" dirty="0"/>
              <a:t>, написать их доступным для учеников </a:t>
            </a:r>
            <a:r>
              <a:rPr lang="ru-RU" sz="1400" i="1" dirty="0" smtClean="0"/>
              <a:t>языком». 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66044710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xfrm>
            <a:off x="468312" y="1125538"/>
            <a:ext cx="8496175" cy="554382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600" dirty="0" smtClean="0">
                <a:solidFill>
                  <a:schemeClr val="tx1"/>
                </a:solidFill>
              </a:rPr>
              <a:t>Каждый </a:t>
            </a:r>
            <a:r>
              <a:rPr lang="ru-RU" sz="1600" dirty="0">
                <a:solidFill>
                  <a:schemeClr val="tx1"/>
                </a:solidFill>
              </a:rPr>
              <a:t>пятый учитель </a:t>
            </a:r>
            <a:r>
              <a:rPr lang="ru-RU" sz="1600" dirty="0" smtClean="0">
                <a:solidFill>
                  <a:schemeClr val="tx1"/>
                </a:solidFill>
              </a:rPr>
              <a:t>(19%) выразил </a:t>
            </a:r>
            <a:r>
              <a:rPr lang="ru-RU" sz="1600" dirty="0">
                <a:solidFill>
                  <a:schemeClr val="tx1"/>
                </a:solidFill>
              </a:rPr>
              <a:t>недовольство </a:t>
            </a:r>
            <a:r>
              <a:rPr lang="ru-RU" sz="1600" b="1" dirty="0">
                <a:solidFill>
                  <a:schemeClr val="tx1"/>
                </a:solidFill>
              </a:rPr>
              <a:t>засильем бюрократии и отчетности</a:t>
            </a:r>
            <a:r>
              <a:rPr lang="ru-RU" sz="1600" dirty="0">
                <a:solidFill>
                  <a:schemeClr val="tx1"/>
                </a:solidFill>
              </a:rPr>
              <a:t>, которые отнимают время от образовательного процесса. </a:t>
            </a:r>
            <a:endParaRPr lang="ru-RU" sz="1600" dirty="0" smtClean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ru-RU" sz="1600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ru-RU" sz="1600" dirty="0" smtClean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ru-RU" sz="1600" dirty="0" smtClean="0">
              <a:solidFill>
                <a:schemeClr val="tx1"/>
              </a:solidFill>
            </a:endParaRPr>
          </a:p>
          <a:p>
            <a:pPr marL="0" indent="0" algn="just">
              <a:buNone/>
            </a:pPr>
            <a:r>
              <a:rPr lang="ru-RU" sz="1600" dirty="0" smtClean="0">
                <a:solidFill>
                  <a:schemeClr val="tx1"/>
                </a:solidFill>
              </a:rPr>
              <a:t>Значительная </a:t>
            </a:r>
            <a:r>
              <a:rPr lang="ru-RU" sz="1600" dirty="0">
                <a:solidFill>
                  <a:schemeClr val="tx1"/>
                </a:solidFill>
              </a:rPr>
              <a:t>часть «писем» </a:t>
            </a:r>
            <a:r>
              <a:rPr lang="ru-RU" sz="1600" dirty="0" smtClean="0">
                <a:solidFill>
                  <a:schemeClr val="tx1"/>
                </a:solidFill>
              </a:rPr>
              <a:t>(21%) посвящена </a:t>
            </a:r>
            <a:r>
              <a:rPr lang="ru-RU" sz="1600" b="1" dirty="0">
                <a:solidFill>
                  <a:schemeClr val="tx1"/>
                </a:solidFill>
              </a:rPr>
              <a:t>проблемам  реформирования </a:t>
            </a:r>
            <a:r>
              <a:rPr lang="ru-RU" sz="1600" b="1" dirty="0" smtClean="0">
                <a:solidFill>
                  <a:schemeClr val="tx1"/>
                </a:solidFill>
              </a:rPr>
              <a:t>образования </a:t>
            </a:r>
            <a:r>
              <a:rPr lang="ru-RU" sz="1600" dirty="0">
                <a:solidFill>
                  <a:schemeClr val="tx1"/>
                </a:solidFill>
              </a:rPr>
              <a:t>– как правило, в своем текущем виде оно оценивается негативно; кроме того, учителей волнует </a:t>
            </a:r>
            <a:r>
              <a:rPr lang="ru-RU" sz="1600" b="1" dirty="0">
                <a:solidFill>
                  <a:schemeClr val="tx1"/>
                </a:solidFill>
              </a:rPr>
              <a:t>вопрос нынешнего престижа их </a:t>
            </a:r>
            <a:r>
              <a:rPr lang="ru-RU" sz="1600" b="1" dirty="0" smtClean="0">
                <a:solidFill>
                  <a:schemeClr val="tx1"/>
                </a:solidFill>
              </a:rPr>
              <a:t>профессии </a:t>
            </a:r>
            <a:r>
              <a:rPr lang="ru-RU" sz="1600" dirty="0" smtClean="0">
                <a:solidFill>
                  <a:schemeClr val="tx1"/>
                </a:solidFill>
              </a:rPr>
              <a:t>(14%), </a:t>
            </a:r>
            <a:r>
              <a:rPr lang="ru-RU" sz="1600" b="1" dirty="0">
                <a:solidFill>
                  <a:schemeClr val="tx1"/>
                </a:solidFill>
              </a:rPr>
              <a:t>статуса </a:t>
            </a:r>
            <a:r>
              <a:rPr lang="ru-RU" sz="1600" b="1" dirty="0" smtClean="0">
                <a:solidFill>
                  <a:schemeClr val="tx1"/>
                </a:solidFill>
              </a:rPr>
              <a:t>учителя</a:t>
            </a:r>
            <a:r>
              <a:rPr lang="ru-RU" sz="1600" dirty="0" smtClean="0">
                <a:solidFill>
                  <a:schemeClr val="tx1"/>
                </a:solidFill>
              </a:rPr>
              <a:t>, которые </a:t>
            </a:r>
            <a:r>
              <a:rPr lang="ru-RU" sz="1600" dirty="0">
                <a:solidFill>
                  <a:schemeClr val="tx1"/>
                </a:solidFill>
              </a:rPr>
              <a:t>должны стать предметом внимания со стороны государства</a:t>
            </a:r>
            <a:r>
              <a:rPr lang="ru-RU" sz="1600" dirty="0" smtClean="0">
                <a:solidFill>
                  <a:schemeClr val="tx1"/>
                </a:solidFill>
              </a:rPr>
              <a:t>.</a:t>
            </a:r>
          </a:p>
          <a:p>
            <a:pPr marL="0" indent="0" algn="just">
              <a:buNone/>
            </a:pPr>
            <a:endParaRPr lang="ru-RU" sz="1600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ru-RU" sz="1600" dirty="0" smtClean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ru-RU" sz="1600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ru-RU" sz="1600" dirty="0" smtClean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ru-RU" sz="1600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r>
              <a:rPr lang="ru-RU" sz="1600" dirty="0">
                <a:solidFill>
                  <a:schemeClr val="tx1"/>
                </a:solidFill>
              </a:rPr>
              <a:t>Некоторые учителя акцентируют внимание на необходимости </a:t>
            </a:r>
            <a:r>
              <a:rPr lang="ru-RU" sz="1600" b="1" dirty="0">
                <a:solidFill>
                  <a:schemeClr val="tx1"/>
                </a:solidFill>
              </a:rPr>
              <a:t>улучшения материально-технического состояния </a:t>
            </a:r>
            <a:r>
              <a:rPr lang="ru-RU" sz="1600" b="1" dirty="0" smtClean="0">
                <a:solidFill>
                  <a:schemeClr val="tx1"/>
                </a:solidFill>
              </a:rPr>
              <a:t>школ</a:t>
            </a:r>
            <a:r>
              <a:rPr lang="ru-RU" sz="1600" dirty="0" smtClean="0">
                <a:solidFill>
                  <a:schemeClr val="tx1"/>
                </a:solidFill>
              </a:rPr>
              <a:t> (</a:t>
            </a:r>
            <a:r>
              <a:rPr lang="ru-RU" sz="1600" dirty="0">
                <a:solidFill>
                  <a:schemeClr val="tx1"/>
                </a:solidFill>
              </a:rPr>
              <a:t>10</a:t>
            </a:r>
            <a:r>
              <a:rPr lang="ru-RU" sz="1600" dirty="0" smtClean="0">
                <a:solidFill>
                  <a:schemeClr val="tx1"/>
                </a:solidFill>
              </a:rPr>
              <a:t>%). 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6. Актуальная проблематика в «письмах министру»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259632" y="1653083"/>
            <a:ext cx="7572610" cy="905434"/>
          </a:xfrm>
          <a:prstGeom prst="round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i="1" dirty="0" smtClean="0"/>
              <a:t>«Меньше </a:t>
            </a:r>
            <a:r>
              <a:rPr lang="ru-RU" sz="1400" i="1" dirty="0"/>
              <a:t>отчетность, сделать акцент на непосредственное взаимодействие учитель - ученик</a:t>
            </a:r>
            <a:r>
              <a:rPr lang="ru-RU" sz="1400" i="1" dirty="0" smtClean="0"/>
              <a:t>. </a:t>
            </a:r>
            <a:r>
              <a:rPr lang="ru-RU" sz="1400" b="1" i="1" dirty="0" smtClean="0"/>
              <a:t>Очень </a:t>
            </a:r>
            <a:r>
              <a:rPr lang="ru-RU" sz="1400" b="1" i="1" dirty="0"/>
              <a:t>много бумажной работы у учителей </a:t>
            </a:r>
            <a:r>
              <a:rPr lang="ru-RU" sz="1400" i="1" dirty="0"/>
              <a:t>- уберите бумагу, вы просто не даете работать с учениками! Путин говорил что уберут, а на деле только прибавляют. Если придумали электронный журнал, зачем писать на бумагу одно и тоже в трех экземплярах</a:t>
            </a:r>
            <a:r>
              <a:rPr lang="ru-RU" sz="1400" i="1" dirty="0" smtClean="0"/>
              <a:t>?»</a:t>
            </a:r>
            <a:endParaRPr lang="ru-RU" sz="14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68312" y="3680743"/>
            <a:ext cx="8363930" cy="1057010"/>
          </a:xfrm>
          <a:prstGeom prst="round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i="1" dirty="0"/>
              <a:t>«Россия уникальная страна. И уникальна она, прежде всего людьми: Левшами и Кулибиными. Тяга к образованию у нас с рождения. Эту тягу надо развивать, а </a:t>
            </a:r>
            <a:r>
              <a:rPr lang="ru-RU" sz="1400" b="1" i="1" dirty="0"/>
              <a:t>не насаждать западный образовательный стандарт</a:t>
            </a:r>
            <a:r>
              <a:rPr lang="ru-RU" sz="1400" i="1" dirty="0"/>
              <a:t>. Советская образовательная система содержала в себе системное зерно, которое закладывалось со школьной </a:t>
            </a:r>
            <a:r>
              <a:rPr lang="ru-RU" sz="1400" i="1" dirty="0" smtClean="0"/>
              <a:t>скамьи». </a:t>
            </a:r>
          </a:p>
          <a:p>
            <a:r>
              <a:rPr lang="ru-RU" sz="1400" i="1" dirty="0" smtClean="0"/>
              <a:t>«Я </a:t>
            </a:r>
            <a:r>
              <a:rPr lang="ru-RU" sz="1400" i="1" dirty="0"/>
              <a:t>обратилась бы с просьбой </a:t>
            </a:r>
            <a:r>
              <a:rPr lang="ru-RU" sz="1400" b="1" i="1" dirty="0"/>
              <a:t>отменить ЕГЭ</a:t>
            </a:r>
            <a:r>
              <a:rPr lang="ru-RU" sz="1400" i="1" dirty="0"/>
              <a:t>, т.к. он не даёт реальной картины знаний </a:t>
            </a:r>
            <a:r>
              <a:rPr lang="ru-RU" sz="1400" i="1" dirty="0" smtClean="0"/>
              <a:t>школьников». </a:t>
            </a:r>
            <a:endParaRPr lang="ru-RU" sz="1400" i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501331" y="4819392"/>
            <a:ext cx="6330911" cy="481816"/>
          </a:xfrm>
          <a:prstGeom prst="round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i="1" dirty="0"/>
              <a:t>«Учителей, </a:t>
            </a:r>
            <a:r>
              <a:rPr lang="ru-RU" sz="1400" b="1" i="1" dirty="0"/>
              <a:t>верных и преданных делу</a:t>
            </a:r>
            <a:r>
              <a:rPr lang="ru-RU" sz="1400" i="1" dirty="0"/>
              <a:t>, действительно радеющих за качество </a:t>
            </a:r>
            <a:r>
              <a:rPr lang="ru-RU" sz="1400" i="1" dirty="0" smtClean="0"/>
              <a:t>человеческого </a:t>
            </a:r>
            <a:r>
              <a:rPr lang="ru-RU" sz="1400" i="1" dirty="0"/>
              <a:t>капитала - совсем </a:t>
            </a:r>
            <a:r>
              <a:rPr lang="ru-RU" sz="1400" i="1" dirty="0" smtClean="0"/>
              <a:t>немного» </a:t>
            </a:r>
            <a:endParaRPr lang="ru-RU" sz="14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8312" y="5877273"/>
            <a:ext cx="8363930" cy="873726"/>
          </a:xfrm>
          <a:prstGeom prst="round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i="1" dirty="0"/>
              <a:t>«Постройте </a:t>
            </a:r>
            <a:r>
              <a:rPr lang="ru-RU" sz="1400" b="1" i="1" dirty="0"/>
              <a:t>хорошие добротные школы</a:t>
            </a:r>
            <a:r>
              <a:rPr lang="ru-RU" sz="1400" i="1" dirty="0"/>
              <a:t>, чтобы в них было прежде всего тепло, потому что в холодных школах дети болеют, часто простужаются, отиты, циститы, болезни почек и т.д. все с детства, от холодных школ…Чтобы в каждой школе было горячее питание, ибо на голодный желудок наука на ум не идет… 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58940221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xfrm>
            <a:off x="468312" y="1197546"/>
            <a:ext cx="8424167" cy="5327798"/>
          </a:xfrm>
        </p:spPr>
        <p:txBody>
          <a:bodyPr>
            <a:noAutofit/>
          </a:bodyPr>
          <a:lstStyle/>
          <a:p>
            <a:pPr marL="342900" lvl="0" indent="-342900" algn="just">
              <a:lnSpc>
                <a:spcPct val="90000"/>
              </a:lnSpc>
            </a:pPr>
            <a:r>
              <a:rPr lang="ru-RU" sz="1400" dirty="0">
                <a:solidFill>
                  <a:schemeClr val="tx1"/>
                </a:solidFill>
                <a:ea typeface="Times New Roman"/>
              </a:rPr>
              <a:t>Как показали результаты опроса, с</a:t>
            </a:r>
            <a:r>
              <a:rPr lang="ru-RU" sz="1400" b="1" dirty="0">
                <a:solidFill>
                  <a:schemeClr val="tx1"/>
                </a:solidFill>
                <a:ea typeface="Times New Roman"/>
              </a:rPr>
              <a:t>егодняшний учительский корпус – это совокупность неслучайных в своей профессии людей</a:t>
            </a:r>
            <a:r>
              <a:rPr lang="ru-RU" sz="1400" dirty="0">
                <a:solidFill>
                  <a:schemeClr val="tx1"/>
                </a:solidFill>
                <a:ea typeface="Times New Roman"/>
              </a:rPr>
              <a:t>: большинство из них имеют педагогическое образование и сделали свой выбор вполне осознанно.</a:t>
            </a:r>
            <a:endParaRPr lang="ru-RU" sz="1400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marL="342900" lvl="0" indent="-342900" algn="just">
              <a:lnSpc>
                <a:spcPct val="90000"/>
              </a:lnSpc>
            </a:pPr>
            <a:r>
              <a:rPr lang="ru-RU" sz="1400" dirty="0">
                <a:solidFill>
                  <a:schemeClr val="tx1"/>
                </a:solidFill>
                <a:ea typeface="Times New Roman"/>
              </a:rPr>
              <a:t>По большей части учителя </a:t>
            </a:r>
            <a:r>
              <a:rPr lang="ru-RU" sz="1400" b="1" dirty="0">
                <a:solidFill>
                  <a:schemeClr val="tx1"/>
                </a:solidFill>
                <a:ea typeface="Times New Roman"/>
              </a:rPr>
              <a:t>в той или иной мере удовлетворены своим выбором профессии</a:t>
            </a:r>
            <a:r>
              <a:rPr lang="ru-RU" sz="1400" dirty="0">
                <a:solidFill>
                  <a:schemeClr val="tx1"/>
                </a:solidFill>
                <a:ea typeface="Times New Roman"/>
              </a:rPr>
              <a:t>, хотя многим из них приходила мысль  о ее смене. </a:t>
            </a:r>
            <a:endParaRPr lang="ru-RU" sz="1400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marL="342900" lvl="0" indent="-342900" algn="just">
              <a:lnSpc>
                <a:spcPct val="90000"/>
              </a:lnSpc>
            </a:pPr>
            <a:r>
              <a:rPr lang="ru-RU" sz="1400" dirty="0" smtClean="0">
                <a:solidFill>
                  <a:schemeClr val="tx1"/>
                </a:solidFill>
                <a:ea typeface="Times New Roman"/>
              </a:rPr>
              <a:t>Для неудовлетворенности текущим положением дел есть много причин, </a:t>
            </a:r>
            <a:r>
              <a:rPr lang="ru-RU" sz="1400" dirty="0">
                <a:solidFill>
                  <a:schemeClr val="tx1"/>
                </a:solidFill>
                <a:ea typeface="Times New Roman"/>
              </a:rPr>
              <a:t>в том числе:</a:t>
            </a:r>
            <a:endParaRPr lang="ru-RU" sz="1400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marL="621450" lvl="2" indent="-171450" algn="just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ru-RU" sz="1300" b="1" dirty="0" smtClean="0">
                <a:solidFill>
                  <a:schemeClr val="tx1"/>
                </a:solidFill>
                <a:ea typeface="Times New Roman"/>
              </a:rPr>
              <a:t>невысокий </a:t>
            </a:r>
            <a:r>
              <a:rPr lang="ru-RU" sz="1300" b="1" dirty="0">
                <a:solidFill>
                  <a:schemeClr val="tx1"/>
                </a:solidFill>
                <a:ea typeface="Times New Roman"/>
              </a:rPr>
              <a:t>престиж профессии школьного учителя в современном российском обществе</a:t>
            </a:r>
            <a:r>
              <a:rPr lang="ru-RU" sz="1300" dirty="0">
                <a:solidFill>
                  <a:schemeClr val="tx1"/>
                </a:solidFill>
                <a:ea typeface="Times New Roman"/>
              </a:rPr>
              <a:t>; несмотря на то, что доля учителей, считающих, что их профессия входит в число наиболее престижных, оказалась неожиданно высокой (около трети), тем не менее, примерно столько же ощущают себя в самом низу социальной </a:t>
            </a:r>
            <a:r>
              <a:rPr lang="ru-RU" sz="1300" dirty="0" smtClean="0">
                <a:solidFill>
                  <a:schemeClr val="tx1"/>
                </a:solidFill>
                <a:ea typeface="Times New Roman"/>
              </a:rPr>
              <a:t>лестницы;</a:t>
            </a:r>
            <a:endParaRPr lang="ru-RU" sz="1300" dirty="0" smtClean="0">
              <a:latin typeface="Times New Roman"/>
              <a:ea typeface="Times New Roman"/>
            </a:endParaRPr>
          </a:p>
          <a:p>
            <a:pPr marL="621450" lvl="2" indent="-171450" algn="just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ru-RU" sz="1300" b="1" dirty="0" smtClean="0">
                <a:solidFill>
                  <a:schemeClr val="tx1"/>
                </a:solidFill>
                <a:ea typeface="Times New Roman"/>
              </a:rPr>
              <a:t>профессиональная </a:t>
            </a:r>
            <a:r>
              <a:rPr lang="ru-RU" sz="1300" b="1" dirty="0">
                <a:solidFill>
                  <a:schemeClr val="tx1"/>
                </a:solidFill>
                <a:ea typeface="Times New Roman"/>
              </a:rPr>
              <a:t>миссия учителя состоит из двух ключевых компонент: передавать знания и воспитывать молодое поколение</a:t>
            </a:r>
            <a:r>
              <a:rPr lang="ru-RU" sz="1300" dirty="0">
                <a:solidFill>
                  <a:schemeClr val="tx1"/>
                </a:solidFill>
                <a:ea typeface="Times New Roman"/>
              </a:rPr>
              <a:t>. Примечательно, что </a:t>
            </a:r>
            <a:r>
              <a:rPr lang="ru-RU" sz="1300" dirty="0" smtClean="0">
                <a:solidFill>
                  <a:schemeClr val="tx1"/>
                </a:solidFill>
                <a:ea typeface="Times New Roman"/>
              </a:rPr>
              <a:t>сегодня </a:t>
            </a:r>
            <a:r>
              <a:rPr lang="ru-RU" sz="1300" dirty="0">
                <a:solidFill>
                  <a:schemeClr val="tx1"/>
                </a:solidFill>
                <a:ea typeface="Times New Roman"/>
              </a:rPr>
              <a:t>большинство  учителей (три четверти опрошенных) считают важнейшей компонентой своей профессиональной миссии реализацию воспитательной функции, что идет вразрез с внедрением взгляда на школу как «учреждение по предоставлению образовательных услуг</a:t>
            </a:r>
            <a:r>
              <a:rPr lang="ru-RU" sz="1300" dirty="0" smtClean="0">
                <a:solidFill>
                  <a:schemeClr val="tx1"/>
                </a:solidFill>
                <a:ea typeface="Times New Roman"/>
              </a:rPr>
              <a:t>». Безусловно</a:t>
            </a:r>
            <a:r>
              <a:rPr lang="ru-RU" sz="1300" dirty="0">
                <a:solidFill>
                  <a:schemeClr val="tx1"/>
                </a:solidFill>
                <a:ea typeface="Times New Roman"/>
              </a:rPr>
              <a:t>, это порождает проблемы в самоидентификации учителя.</a:t>
            </a:r>
            <a:endParaRPr lang="ru-RU" sz="1300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marL="342900" lvl="0" indent="-342900" algn="just">
              <a:lnSpc>
                <a:spcPct val="90000"/>
              </a:lnSpc>
            </a:pPr>
            <a:r>
              <a:rPr lang="ru-RU" sz="1400" b="1" dirty="0" smtClean="0">
                <a:solidFill>
                  <a:schemeClr val="tx1"/>
                </a:solidFill>
                <a:ea typeface="Times New Roman"/>
              </a:rPr>
              <a:t>Большинство </a:t>
            </a:r>
            <a:r>
              <a:rPr lang="ru-RU" sz="1400" b="1" dirty="0">
                <a:solidFill>
                  <a:schemeClr val="tx1"/>
                </a:solidFill>
                <a:ea typeface="Times New Roman"/>
              </a:rPr>
              <a:t>учителей с оптимизмом смотрят в будущее своей профессии</a:t>
            </a:r>
            <a:r>
              <a:rPr lang="ru-RU" sz="1400" dirty="0">
                <a:solidFill>
                  <a:schemeClr val="tx1"/>
                </a:solidFill>
                <a:ea typeface="Times New Roman"/>
              </a:rPr>
              <a:t>: </a:t>
            </a:r>
            <a:r>
              <a:rPr lang="ru-RU" sz="1400" dirty="0" smtClean="0">
                <a:solidFill>
                  <a:schemeClr val="tx1"/>
                </a:solidFill>
                <a:ea typeface="Times New Roman"/>
              </a:rPr>
              <a:t>по мнению большинства, несмотря </a:t>
            </a:r>
            <a:r>
              <a:rPr lang="ru-RU" sz="1400" dirty="0">
                <a:solidFill>
                  <a:schemeClr val="tx1"/>
                </a:solidFill>
                <a:ea typeface="Times New Roman"/>
              </a:rPr>
              <a:t>на неизбежные перемены, которые несут в себе новейшие технологии, потребность в учителе, педагоге, наставнике будет только расти, профессия учителя не исчезнет.</a:t>
            </a:r>
            <a:endParaRPr lang="ru-RU" sz="1400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marL="342900" lvl="0" indent="-342900" algn="just">
              <a:lnSpc>
                <a:spcPct val="90000"/>
              </a:lnSpc>
            </a:pPr>
            <a:r>
              <a:rPr lang="ru-RU" sz="1400" dirty="0">
                <a:solidFill>
                  <a:schemeClr val="tx1"/>
                </a:solidFill>
                <a:ea typeface="Times New Roman"/>
              </a:rPr>
              <a:t>Основные пожелания учителей министру образования связаны с их </a:t>
            </a:r>
            <a:r>
              <a:rPr lang="ru-RU" sz="1400" b="1" dirty="0">
                <a:solidFill>
                  <a:schemeClr val="tx1"/>
                </a:solidFill>
                <a:ea typeface="Times New Roman"/>
              </a:rPr>
              <a:t>недовольством </a:t>
            </a:r>
            <a:r>
              <a:rPr lang="ru-RU" sz="1400" b="1" dirty="0" smtClean="0">
                <a:solidFill>
                  <a:schemeClr val="tx1"/>
                </a:solidFill>
                <a:ea typeface="Times New Roman"/>
              </a:rPr>
              <a:t>«революционными» темпами </a:t>
            </a:r>
            <a:r>
              <a:rPr lang="ru-RU" sz="1400" b="1" dirty="0">
                <a:solidFill>
                  <a:schemeClr val="tx1"/>
                </a:solidFill>
                <a:ea typeface="Times New Roman"/>
              </a:rPr>
              <a:t>и несистемностью проводимых сегодня реформ</a:t>
            </a:r>
            <a:r>
              <a:rPr lang="ru-RU" sz="1400" dirty="0">
                <a:solidFill>
                  <a:schemeClr val="tx1"/>
                </a:solidFill>
                <a:ea typeface="Times New Roman"/>
              </a:rPr>
              <a:t>, при этом российские учителя, вопреки стереотипному мнению, </a:t>
            </a:r>
            <a:r>
              <a:rPr lang="ru-RU" sz="1400" b="1" dirty="0">
                <a:solidFill>
                  <a:schemeClr val="tx1"/>
                </a:solidFill>
                <a:ea typeface="Times New Roman"/>
              </a:rPr>
              <a:t>не против реформ в принципе</a:t>
            </a:r>
            <a:r>
              <a:rPr lang="ru-RU" sz="1400" dirty="0">
                <a:solidFill>
                  <a:schemeClr val="tx1"/>
                </a:solidFill>
                <a:ea typeface="Times New Roman"/>
              </a:rPr>
              <a:t>. Профессия учителя естественно консервативна, но этот консерватизм есть не косность, а </a:t>
            </a:r>
            <a:r>
              <a:rPr lang="ru-RU" sz="1400" b="1" dirty="0">
                <a:solidFill>
                  <a:schemeClr val="tx1"/>
                </a:solidFill>
                <a:ea typeface="Times New Roman"/>
              </a:rPr>
              <a:t>стремление к преемственности и устойчивости</a:t>
            </a:r>
            <a:r>
              <a:rPr lang="ru-RU" sz="1400" b="1" dirty="0" smtClean="0">
                <a:solidFill>
                  <a:schemeClr val="tx1"/>
                </a:solidFill>
                <a:ea typeface="Times New Roman"/>
              </a:rPr>
              <a:t>.</a:t>
            </a:r>
            <a:endParaRPr lang="ru-RU" sz="1400" b="1" dirty="0">
              <a:solidFill>
                <a:schemeClr val="tx1"/>
              </a:solidFill>
              <a:latin typeface="Times New Roman"/>
              <a:ea typeface="Times New Roman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Общие выводы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055391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" b="233"/>
          <a:stretch>
            <a:fillRect/>
          </a:stretch>
        </p:blipFill>
        <p:spPr>
          <a:xfrm>
            <a:off x="499302" y="3249982"/>
            <a:ext cx="2880838" cy="191112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71600" y="5301208"/>
            <a:ext cx="7272808" cy="864095"/>
          </a:xfrm>
        </p:spPr>
        <p:txBody>
          <a:bodyPr/>
          <a:lstStyle/>
          <a:p>
            <a:r>
              <a:rPr lang="ru-RU" sz="2400" b="1" dirty="0" smtClean="0">
                <a:solidFill>
                  <a:srgbClr val="6F2700"/>
                </a:solidFill>
              </a:rPr>
              <a:t>Благодарим всех участников проекта – интервьюеров и респондентов! </a:t>
            </a:r>
            <a:endParaRPr lang="ru-RU" sz="2400" b="1" dirty="0">
              <a:solidFill>
                <a:srgbClr val="6F270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1611" y="400744"/>
            <a:ext cx="2595973" cy="259597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34" r="13248"/>
          <a:stretch/>
        </p:blipFill>
        <p:spPr>
          <a:xfrm>
            <a:off x="481841" y="400744"/>
            <a:ext cx="2952328" cy="259597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3249982"/>
            <a:ext cx="2866691" cy="191112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87" r="11346"/>
          <a:stretch/>
        </p:blipFill>
        <p:spPr>
          <a:xfrm>
            <a:off x="3479912" y="402249"/>
            <a:ext cx="2820212" cy="259446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239"/>
          <a:stretch/>
        </p:blipFill>
        <p:spPr>
          <a:xfrm>
            <a:off x="6470311" y="3249982"/>
            <a:ext cx="2494177" cy="189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518343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260648"/>
            <a:ext cx="2710716" cy="41162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475656" y="4653136"/>
            <a:ext cx="6480720" cy="1047979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Bef>
                <a:spcPts val="400"/>
              </a:spcBef>
              <a:spcAft>
                <a:spcPts val="400"/>
              </a:spcAft>
            </a:pPr>
            <a:r>
              <a:rPr lang="ru-RU" dirty="0">
                <a:ea typeface="Calibri" panose="020F0502020204030204" pitchFamily="34" charset="0"/>
                <a:cs typeface="Times New Roman" panose="02020603050405020304" pitchFamily="18" charset="0"/>
              </a:rPr>
              <a:t>Материалы социологического флешмоба </a:t>
            </a:r>
            <a:r>
              <a:rPr lang="ru-RU" b="1" dirty="0">
                <a:ea typeface="Calibri" panose="020F0502020204030204" pitchFamily="34" charset="0"/>
                <a:cs typeface="Times New Roman" panose="02020603050405020304" pitchFamily="18" charset="0"/>
              </a:rPr>
              <a:t>«Российский учитель: 5 вопросов о жизни и профессии» </a:t>
            </a:r>
            <a:r>
              <a:rPr lang="ru-RU" dirty="0">
                <a:ea typeface="Calibri" panose="020F0502020204030204" pitchFamily="34" charset="0"/>
                <a:cs typeface="Times New Roman" panose="02020603050405020304" pitchFamily="18" charset="0"/>
              </a:rPr>
              <a:t>регулярно размещаются на сайтах </a:t>
            </a:r>
            <a:r>
              <a:rPr lang="ru-RU" u="sng" dirty="0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Социологос.ру</a:t>
            </a:r>
            <a:r>
              <a:rPr lang="ru-RU" dirty="0"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u="sng" dirty="0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OpenOpinion</a:t>
            </a:r>
            <a:r>
              <a:rPr lang="ru-RU" u="sng" dirty="0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.</a:t>
            </a:r>
            <a:r>
              <a:rPr lang="en-US" u="sng" dirty="0" err="1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ru</a:t>
            </a:r>
            <a:r>
              <a:rPr lang="ru-RU" dirty="0">
                <a:ea typeface="Calibri" panose="020F0502020204030204" pitchFamily="34" charset="0"/>
                <a:cs typeface="Times New Roman" panose="02020603050405020304" pitchFamily="18" charset="0"/>
              </a:rPr>
              <a:t>.  </a:t>
            </a:r>
            <a:endParaRPr lang="ru-RU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Социологический флешмоб: идея проекта </a:t>
            </a:r>
          </a:p>
        </p:txBody>
      </p:sp>
      <p:sp>
        <p:nvSpPr>
          <p:cNvPr id="4" name="Объект 1"/>
          <p:cNvSpPr>
            <a:spLocks noGrp="1"/>
          </p:cNvSpPr>
          <p:nvPr>
            <p:ph sz="half" idx="1"/>
          </p:nvPr>
        </p:nvSpPr>
        <p:spPr>
          <a:xfrm>
            <a:off x="468313" y="1125538"/>
            <a:ext cx="8207376" cy="5543822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90000"/>
              </a:lnSpc>
              <a:buNone/>
            </a:pPr>
            <a:r>
              <a:rPr lang="ru-RU" sz="1800" dirty="0">
                <a:solidFill>
                  <a:schemeClr val="tx1"/>
                </a:solidFill>
              </a:rPr>
              <a:t>Флешмоб, в общем виде, предполагает коллективное исполнение некоторого набора действий большим коллективом участников в заранее оговоренное (и ограниченное) время и по заранее утвержденному плану. </a:t>
            </a:r>
          </a:p>
          <a:p>
            <a:pPr marL="0" indent="0" algn="just">
              <a:lnSpc>
                <a:spcPct val="90000"/>
              </a:lnSpc>
              <a:buNone/>
            </a:pPr>
            <a:r>
              <a:rPr lang="ru-RU" sz="1800" dirty="0">
                <a:solidFill>
                  <a:schemeClr val="tx1"/>
                </a:solidFill>
              </a:rPr>
              <a:t>Идея</a:t>
            </a:r>
            <a:r>
              <a:rPr lang="ru-RU" sz="1800" b="1" dirty="0">
                <a:solidFill>
                  <a:schemeClr val="tx1"/>
                </a:solidFill>
              </a:rPr>
              <a:t> социологического флешмоба </a:t>
            </a:r>
            <a:r>
              <a:rPr lang="ru-RU" sz="1800" dirty="0">
                <a:solidFill>
                  <a:schemeClr val="tx1"/>
                </a:solidFill>
              </a:rPr>
              <a:t>была анонсирована руководителем ЦИРКОН И.В. Задориным (подробнее см. </a:t>
            </a:r>
            <a:r>
              <a:rPr lang="ru-RU" sz="1800" dirty="0">
                <a:solidFill>
                  <a:schemeClr val="tx1"/>
                </a:solidFill>
                <a:hlinkClick r:id="rId2"/>
              </a:rPr>
              <a:t>здесь</a:t>
            </a:r>
            <a:r>
              <a:rPr lang="ru-RU" sz="1800" dirty="0">
                <a:solidFill>
                  <a:schemeClr val="tx1"/>
                </a:solidFill>
              </a:rPr>
              <a:t>) и получила поддержку единомышленников, в т.ч. </a:t>
            </a:r>
            <a:r>
              <a:rPr lang="ru-RU" sz="1800" b="1" dirty="0">
                <a:solidFill>
                  <a:schemeClr val="tx1"/>
                </a:solidFill>
              </a:rPr>
              <a:t>фонда «Национальные ресурсы образования»:</a:t>
            </a:r>
          </a:p>
          <a:p>
            <a:pPr marL="270000" lvl="1" indent="0" algn="just">
              <a:lnSpc>
                <a:spcPct val="90000"/>
              </a:lnSpc>
              <a:buNone/>
            </a:pPr>
            <a:r>
              <a:rPr lang="ru-RU" b="1" dirty="0"/>
              <a:t>Суть исследования в формате публичной акции </a:t>
            </a:r>
            <a:r>
              <a:rPr lang="ru-RU" dirty="0"/>
              <a:t>состоит в том, чтобы </a:t>
            </a:r>
            <a:r>
              <a:rPr lang="ru-RU" i="1" dirty="0"/>
              <a:t>за счет использования сетей профессионального сообщества социологов реализовать масштабную публичную опросную процедуру в формате разового «коллективного действия». </a:t>
            </a:r>
          </a:p>
          <a:p>
            <a:pPr marL="270000" lvl="1" indent="0" algn="just">
              <a:lnSpc>
                <a:spcPct val="90000"/>
              </a:lnSpc>
              <a:buNone/>
            </a:pPr>
            <a:r>
              <a:rPr lang="ru-RU" b="1" dirty="0"/>
              <a:t>Участниками</a:t>
            </a:r>
            <a:r>
              <a:rPr lang="ru-RU" dirty="0"/>
              <a:t> социологического флешмоба могут быть как сами социологи, так и социально активные граждане с соответствующей подготовкой.</a:t>
            </a:r>
          </a:p>
          <a:p>
            <a:pPr marL="270000" lvl="1" indent="0" algn="just">
              <a:lnSpc>
                <a:spcPct val="90000"/>
              </a:lnSpc>
              <a:buNone/>
            </a:pPr>
            <a:r>
              <a:rPr lang="ru-RU" b="1" dirty="0"/>
              <a:t>Процедура проведения </a:t>
            </a:r>
            <a:r>
              <a:rPr lang="ru-RU" dirty="0"/>
              <a:t>заключается в том, что в определенный день в разных частях страны </a:t>
            </a:r>
            <a:r>
              <a:rPr lang="ru-RU" i="1" dirty="0"/>
              <a:t>участники флешмоба самостоятельно опрашивают одного-двух респондентов, представляющих объект исследования, в стиле короткого, но доверительного интервью </a:t>
            </a:r>
            <a:r>
              <a:rPr lang="ru-RU" dirty="0"/>
              <a:t>(5-6 «жизненных» вопросов). </a:t>
            </a:r>
            <a:r>
              <a:rPr lang="ru-RU" dirty="0" smtClean="0"/>
              <a:t>Затем полученные </a:t>
            </a:r>
            <a:r>
              <a:rPr lang="ru-RU" dirty="0"/>
              <a:t>данные </a:t>
            </a:r>
            <a:r>
              <a:rPr lang="ru-RU" dirty="0" smtClean="0"/>
              <a:t>передаются </a:t>
            </a:r>
            <a:r>
              <a:rPr lang="ru-RU" dirty="0"/>
              <a:t>организатору флешмоба для анализа. </a:t>
            </a:r>
            <a:r>
              <a:rPr lang="ru-RU" b="1" dirty="0"/>
              <a:t>Итоговые результаты </a:t>
            </a:r>
            <a:r>
              <a:rPr lang="ru-RU" b="1" dirty="0" smtClean="0"/>
              <a:t>доступны </a:t>
            </a:r>
            <a:r>
              <a:rPr lang="ru-RU" b="1" dirty="0"/>
              <a:t>всем </a:t>
            </a:r>
            <a:r>
              <a:rPr lang="ru-RU" b="1" dirty="0" smtClean="0"/>
              <a:t>участникам проекта. </a:t>
            </a:r>
            <a:endParaRPr lang="ru-RU" b="1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27440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xfrm>
            <a:off x="468313" y="1197546"/>
            <a:ext cx="8207376" cy="5183782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dirty="0">
                <a:solidFill>
                  <a:schemeClr val="tx1"/>
                </a:solidFill>
              </a:rPr>
              <a:t>Для реализации проекта проводился </a:t>
            </a:r>
            <a:r>
              <a:rPr lang="ru-RU" b="1" dirty="0">
                <a:solidFill>
                  <a:schemeClr val="tx1"/>
                </a:solidFill>
              </a:rPr>
              <a:t>рекрутинг участников-интервьюеров</a:t>
            </a:r>
            <a:r>
              <a:rPr lang="ru-RU" dirty="0">
                <a:solidFill>
                  <a:schemeClr val="tx1"/>
                </a:solidFill>
              </a:rPr>
              <a:t>, которые занимались непосредственным сбором данных – </a:t>
            </a:r>
            <a:r>
              <a:rPr lang="ru-RU" b="1" dirty="0">
                <a:solidFill>
                  <a:schemeClr val="tx1"/>
                </a:solidFill>
              </a:rPr>
              <a:t>проведением интервью с учителями</a:t>
            </a:r>
            <a:r>
              <a:rPr lang="ru-RU" dirty="0">
                <a:solidFill>
                  <a:schemeClr val="tx1"/>
                </a:solidFill>
              </a:rPr>
              <a:t>. К участию в первом социологическом флешмобе приглашались все заинтересованные члены социологического сообщества и социально активные граждане. </a:t>
            </a:r>
          </a:p>
          <a:p>
            <a:pPr algn="just"/>
            <a:r>
              <a:rPr lang="ru-RU" sz="1800" b="1" dirty="0">
                <a:solidFill>
                  <a:schemeClr val="tx1"/>
                </a:solidFill>
              </a:rPr>
              <a:t>Приглашение участников </a:t>
            </a:r>
            <a:r>
              <a:rPr lang="ru-RU" sz="1800" dirty="0">
                <a:solidFill>
                  <a:schemeClr val="tx1"/>
                </a:solidFill>
              </a:rPr>
              <a:t>осуществлюсь посредством почтовых рассылок по Базам данных исследовательских компаний (БД «Социологос» и БД «РИК»), исследовательских ассоциаций (СОПСО, СПАС, Группа 7/89»), обращений в социальных сетях, личных обращений. Информация о проекте публиковалась на сайтах Социологос.ру, </a:t>
            </a:r>
            <a:r>
              <a:rPr lang="en-US" sz="1800" dirty="0">
                <a:solidFill>
                  <a:schemeClr val="tx1"/>
                </a:solidFill>
              </a:rPr>
              <a:t>Research&amp;Trends, </a:t>
            </a:r>
            <a:r>
              <a:rPr lang="ru-RU" sz="1800" dirty="0">
                <a:solidFill>
                  <a:schemeClr val="tx1"/>
                </a:solidFill>
              </a:rPr>
              <a:t>Педсовет.орг, Агентства социальной информации и др.</a:t>
            </a:r>
          </a:p>
          <a:p>
            <a:pPr algn="just"/>
            <a:r>
              <a:rPr lang="ru-RU" sz="1800" b="1" dirty="0">
                <a:solidFill>
                  <a:schemeClr val="tx1"/>
                </a:solidFill>
              </a:rPr>
              <a:t>Для участия </a:t>
            </a:r>
            <a:r>
              <a:rPr lang="ru-RU" sz="1800" dirty="0">
                <a:solidFill>
                  <a:schemeClr val="tx1"/>
                </a:solidFill>
              </a:rPr>
              <a:t>необходимо было </a:t>
            </a:r>
            <a:r>
              <a:rPr lang="ru-RU" sz="1800" b="1" dirty="0">
                <a:solidFill>
                  <a:schemeClr val="tx1"/>
                </a:solidFill>
              </a:rPr>
              <a:t>зарегистрироваться</a:t>
            </a:r>
            <a:r>
              <a:rPr lang="ru-RU" sz="1800" dirty="0">
                <a:solidFill>
                  <a:schemeClr val="tx1"/>
                </a:solidFill>
              </a:rPr>
              <a:t> через </a:t>
            </a:r>
            <a:r>
              <a:rPr lang="en-US" sz="1800" dirty="0">
                <a:solidFill>
                  <a:schemeClr val="tx1"/>
                </a:solidFill>
              </a:rPr>
              <a:t>Google-</a:t>
            </a:r>
            <a:r>
              <a:rPr lang="ru-RU" sz="1800" dirty="0">
                <a:solidFill>
                  <a:schemeClr val="tx1"/>
                </a:solidFill>
              </a:rPr>
              <a:t>форму или </a:t>
            </a:r>
            <a:r>
              <a:rPr lang="en-US" sz="1800" dirty="0">
                <a:solidFill>
                  <a:schemeClr val="tx1"/>
                </a:solidFill>
              </a:rPr>
              <a:t>e-mail</a:t>
            </a:r>
            <a:r>
              <a:rPr lang="ru-RU" sz="1800" dirty="0">
                <a:solidFill>
                  <a:schemeClr val="tx1"/>
                </a:solidFill>
              </a:rPr>
              <a:t>, указав ФИО, представляемую организацию, населенный пункт и координаты для связи. </a:t>
            </a:r>
          </a:p>
          <a:p>
            <a:pPr algn="just"/>
            <a:r>
              <a:rPr lang="ru-RU" sz="1800" b="1" dirty="0">
                <a:solidFill>
                  <a:schemeClr val="tx1"/>
                </a:solidFill>
              </a:rPr>
              <a:t>Инструментарий исследования </a:t>
            </a:r>
            <a:r>
              <a:rPr lang="ru-RU" sz="1800" dirty="0">
                <a:solidFill>
                  <a:schemeClr val="tx1"/>
                </a:solidFill>
              </a:rPr>
              <a:t>не был определен заранее – в </a:t>
            </a:r>
            <a:r>
              <a:rPr lang="ru-RU" sz="1800" b="1" dirty="0">
                <a:solidFill>
                  <a:schemeClr val="tx1"/>
                </a:solidFill>
              </a:rPr>
              <a:t>формулировке и выборе 5 вопросов «о жизни и профессии» предлагалось принять участие всем участникам проекта. </a:t>
            </a:r>
            <a:r>
              <a:rPr lang="ru-RU" sz="1800" i="1" dirty="0">
                <a:solidFill>
                  <a:schemeClr val="tx1"/>
                </a:solidFill>
              </a:rPr>
              <a:t>Итоговый пакет инструментария </a:t>
            </a:r>
            <a:r>
              <a:rPr lang="ru-RU" sz="1800" dirty="0">
                <a:solidFill>
                  <a:schemeClr val="tx1"/>
                </a:solidFill>
              </a:rPr>
              <a:t>состоял из анкеты-</a:t>
            </a:r>
            <a:r>
              <a:rPr lang="ru-RU" sz="1800" dirty="0" err="1">
                <a:solidFill>
                  <a:schemeClr val="tx1"/>
                </a:solidFill>
              </a:rPr>
              <a:t>гайда</a:t>
            </a:r>
            <a:r>
              <a:rPr lang="ru-RU" sz="1800" dirty="0">
                <a:solidFill>
                  <a:schemeClr val="tx1"/>
                </a:solidFill>
              </a:rPr>
              <a:t> интервью, сценария проведения интервью и поздравительной открытки учителю.</a:t>
            </a:r>
          </a:p>
          <a:p>
            <a:pPr algn="just"/>
            <a:r>
              <a:rPr lang="ru-RU" sz="1800" b="1" dirty="0">
                <a:solidFill>
                  <a:schemeClr val="tx1"/>
                </a:solidFill>
              </a:rPr>
              <a:t>После проведения интервью </a:t>
            </a:r>
            <a:r>
              <a:rPr lang="ru-RU" sz="1800" dirty="0">
                <a:solidFill>
                  <a:schemeClr val="tx1"/>
                </a:solidFill>
              </a:rPr>
              <a:t>законспектированные анкеты учителей передавались для дальнейшей обработки через </a:t>
            </a:r>
            <a:r>
              <a:rPr lang="en-US" sz="1800" dirty="0">
                <a:solidFill>
                  <a:schemeClr val="tx1"/>
                </a:solidFill>
              </a:rPr>
              <a:t>Google-</a:t>
            </a:r>
            <a:r>
              <a:rPr lang="ru-RU" sz="1800" dirty="0">
                <a:solidFill>
                  <a:schemeClr val="tx1"/>
                </a:solidFill>
              </a:rPr>
              <a:t>форму или высылались на </a:t>
            </a:r>
            <a:r>
              <a:rPr lang="en-US" sz="1800" dirty="0">
                <a:solidFill>
                  <a:schemeClr val="tx1"/>
                </a:solidFill>
              </a:rPr>
              <a:t>e-mail </a:t>
            </a:r>
            <a:r>
              <a:rPr lang="ru-RU" sz="1800" dirty="0">
                <a:solidFill>
                  <a:schemeClr val="tx1"/>
                </a:solidFill>
              </a:rPr>
              <a:t>организаторов (куда также отправлялись аудиозаписи интервью).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Социологический флешмоб: </a:t>
            </a:r>
            <a:r>
              <a:rPr lang="ru-RU" dirty="0" smtClean="0"/>
              <a:t>реализация проекта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93152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Социологический флешмоб: реализация проекта </a:t>
            </a:r>
          </a:p>
        </p:txBody>
      </p:sp>
      <p:sp>
        <p:nvSpPr>
          <p:cNvPr id="4" name="Объект 1"/>
          <p:cNvSpPr>
            <a:spLocks noGrp="1"/>
          </p:cNvSpPr>
          <p:nvPr>
            <p:ph sz="half" idx="1"/>
          </p:nvPr>
        </p:nvSpPr>
        <p:spPr>
          <a:xfrm>
            <a:off x="468313" y="1125538"/>
            <a:ext cx="8207376" cy="5543822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90000"/>
              </a:lnSpc>
              <a:buNone/>
            </a:pPr>
            <a:r>
              <a:rPr lang="ru-RU" sz="1800" dirty="0">
                <a:solidFill>
                  <a:schemeClr val="tx1"/>
                </a:solidFill>
              </a:rPr>
              <a:t>После осуществления сбора данных </a:t>
            </a:r>
            <a:r>
              <a:rPr lang="ru-RU" sz="1800" b="1" dirty="0">
                <a:solidFill>
                  <a:schemeClr val="tx1"/>
                </a:solidFill>
              </a:rPr>
              <a:t>под организационным и методическим </a:t>
            </a:r>
            <a:r>
              <a:rPr lang="ru-RU" sz="1800" b="1" dirty="0" smtClean="0">
                <a:solidFill>
                  <a:schemeClr val="tx1"/>
                </a:solidFill>
              </a:rPr>
              <a:t>руководством </a:t>
            </a:r>
            <a:r>
              <a:rPr lang="ru-RU" sz="1800" b="1" dirty="0">
                <a:solidFill>
                  <a:schemeClr val="tx1"/>
                </a:solidFill>
              </a:rPr>
              <a:t>Исследовательской группы ЦИРКОН </a:t>
            </a:r>
            <a:r>
              <a:rPr lang="ru-RU" sz="1800" dirty="0">
                <a:solidFill>
                  <a:schemeClr val="tx1"/>
                </a:solidFill>
              </a:rPr>
              <a:t>из числа заинтересованных участников проекта была сформирована </a:t>
            </a:r>
            <a:r>
              <a:rPr lang="ru-RU" sz="1800" b="1" dirty="0">
                <a:solidFill>
                  <a:schemeClr val="tx1"/>
                </a:solidFill>
              </a:rPr>
              <a:t>рабочая группа по анализу «открытых» </a:t>
            </a:r>
            <a:r>
              <a:rPr lang="ru-RU" sz="1800" b="1" dirty="0" smtClean="0">
                <a:solidFill>
                  <a:schemeClr val="tx1"/>
                </a:solidFill>
              </a:rPr>
              <a:t>вопросов*</a:t>
            </a:r>
            <a:r>
              <a:rPr lang="ru-RU" sz="1800" dirty="0" smtClean="0">
                <a:solidFill>
                  <a:schemeClr val="tx1"/>
                </a:solidFill>
              </a:rPr>
              <a:t>, </a:t>
            </a:r>
            <a:r>
              <a:rPr lang="ru-RU" sz="1800" dirty="0">
                <a:solidFill>
                  <a:schemeClr val="tx1"/>
                </a:solidFill>
              </a:rPr>
              <a:t>куда вместе с сотрудниками ЦИРКОН вошли :</a:t>
            </a:r>
            <a:endParaRPr lang="ru-RU" sz="1800" dirty="0" smtClean="0">
              <a:solidFill>
                <a:schemeClr val="tx1"/>
              </a:solidFill>
            </a:endParaRP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ru-RU" sz="1800" i="1" dirty="0" smtClean="0">
                <a:solidFill>
                  <a:schemeClr val="tx1"/>
                </a:solidFill>
              </a:rPr>
              <a:t>Мария </a:t>
            </a:r>
            <a:r>
              <a:rPr lang="ru-RU" sz="1800" i="1" dirty="0">
                <a:solidFill>
                  <a:schemeClr val="tx1"/>
                </a:solidFill>
              </a:rPr>
              <a:t>Аникина</a:t>
            </a:r>
            <a:r>
              <a:rPr lang="ru-RU" sz="1800" dirty="0">
                <a:solidFill>
                  <a:schemeClr val="tx1"/>
                </a:solidFill>
              </a:rPr>
              <a:t> </a:t>
            </a:r>
            <a:r>
              <a:rPr lang="ru-RU" sz="1800" dirty="0" smtClean="0">
                <a:solidFill>
                  <a:schemeClr val="tx1"/>
                </a:solidFill>
              </a:rPr>
              <a:t>- доцент </a:t>
            </a:r>
            <a:r>
              <a:rPr lang="ru-RU" sz="1800" dirty="0">
                <a:solidFill>
                  <a:schemeClr val="tx1"/>
                </a:solidFill>
              </a:rPr>
              <a:t>кафедры социологии массовых коммуникаций факультета журналистики </a:t>
            </a:r>
            <a:r>
              <a:rPr lang="ru-RU" sz="1800" dirty="0" smtClean="0">
                <a:solidFill>
                  <a:schemeClr val="tx1"/>
                </a:solidFill>
              </a:rPr>
              <a:t>МГУ</a:t>
            </a:r>
            <a:r>
              <a:rPr lang="ru-RU" sz="1800" dirty="0" smtClean="0">
                <a:solidFill>
                  <a:schemeClr val="tx1"/>
                </a:solidFill>
              </a:rPr>
              <a:t>; </a:t>
            </a:r>
            <a:endParaRPr lang="ru-RU" sz="1800" dirty="0" smtClean="0">
              <a:solidFill>
                <a:schemeClr val="tx1"/>
              </a:solidFill>
            </a:endParaRPr>
          </a:p>
          <a:p>
            <a:pPr marL="342900" indent="-342900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ru-RU" sz="1800" i="1" dirty="0" smtClean="0">
                <a:solidFill>
                  <a:schemeClr val="tx1"/>
                </a:solidFill>
              </a:rPr>
              <a:t>Ольга </a:t>
            </a:r>
            <a:r>
              <a:rPr lang="ru-RU" sz="1800" i="1" dirty="0">
                <a:solidFill>
                  <a:schemeClr val="tx1"/>
                </a:solidFill>
              </a:rPr>
              <a:t>Гуркина </a:t>
            </a:r>
            <a:r>
              <a:rPr lang="ru-RU" sz="1800" dirty="0" smtClean="0">
                <a:solidFill>
                  <a:schemeClr val="tx1"/>
                </a:solidFill>
              </a:rPr>
              <a:t>- научный </a:t>
            </a:r>
            <a:r>
              <a:rPr lang="ru-RU" sz="1800" dirty="0">
                <a:solidFill>
                  <a:schemeClr val="tx1"/>
                </a:solidFill>
              </a:rPr>
              <a:t>сотрудник Лаборатории мониторинговых исследований </a:t>
            </a:r>
            <a:r>
              <a:rPr lang="ru-RU" sz="1800" dirty="0" smtClean="0">
                <a:solidFill>
                  <a:schemeClr val="tx1"/>
                </a:solidFill>
              </a:rPr>
              <a:t>МГППУ; </a:t>
            </a:r>
            <a:r>
              <a:rPr lang="ru-RU" sz="1800" i="1" dirty="0" smtClean="0">
                <a:solidFill>
                  <a:schemeClr val="tx1"/>
                </a:solidFill>
              </a:rPr>
              <a:t> </a:t>
            </a:r>
            <a:endParaRPr lang="ru-RU" sz="1800" i="1" dirty="0" smtClean="0">
              <a:solidFill>
                <a:schemeClr val="tx1"/>
              </a:solidFill>
            </a:endParaRPr>
          </a:p>
          <a:p>
            <a:pPr marL="342900" indent="-342900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ru-RU" sz="1800" i="1" dirty="0">
                <a:solidFill>
                  <a:schemeClr val="tx1"/>
                </a:solidFill>
              </a:rPr>
              <a:t>Надежда Корытникова</a:t>
            </a:r>
            <a:r>
              <a:rPr lang="ru-RU" sz="1800" dirty="0">
                <a:solidFill>
                  <a:schemeClr val="tx1"/>
                </a:solidFill>
              </a:rPr>
              <a:t> - Харьковский национальный университет имени В.Н.Каразина, кафедра методов социологических </a:t>
            </a:r>
            <a:r>
              <a:rPr lang="ru-RU" sz="1800" dirty="0" smtClean="0">
                <a:solidFill>
                  <a:schemeClr val="tx1"/>
                </a:solidFill>
              </a:rPr>
              <a:t>исследований</a:t>
            </a:r>
            <a:r>
              <a:rPr lang="ru-RU" sz="1800" dirty="0" smtClean="0">
                <a:solidFill>
                  <a:schemeClr val="tx1"/>
                </a:solidFill>
              </a:rPr>
              <a:t>; </a:t>
            </a:r>
          </a:p>
          <a:p>
            <a:pPr marL="342900" indent="-342900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ru-RU" sz="1800" i="1" dirty="0" smtClean="0">
                <a:solidFill>
                  <a:schemeClr val="tx1"/>
                </a:solidFill>
              </a:rPr>
              <a:t>Никита </a:t>
            </a:r>
            <a:r>
              <a:rPr lang="ru-RU" sz="1800" i="1" dirty="0">
                <a:solidFill>
                  <a:schemeClr val="tx1"/>
                </a:solidFill>
              </a:rPr>
              <a:t>Крыльников</a:t>
            </a:r>
            <a:r>
              <a:rPr lang="ru-RU" sz="1800" dirty="0">
                <a:solidFill>
                  <a:schemeClr val="tx1"/>
                </a:solidFill>
              </a:rPr>
              <a:t> </a:t>
            </a:r>
            <a:r>
              <a:rPr lang="ru-RU" sz="1800" dirty="0" smtClean="0">
                <a:solidFill>
                  <a:schemeClr val="tx1"/>
                </a:solidFill>
              </a:rPr>
              <a:t>- магистрант </a:t>
            </a:r>
            <a:r>
              <a:rPr lang="ru-RU" sz="1800" dirty="0">
                <a:solidFill>
                  <a:schemeClr val="tx1"/>
                </a:solidFill>
              </a:rPr>
              <a:t>МВШСЭН, факультет «Менеджмент в сфере образования</a:t>
            </a:r>
            <a:r>
              <a:rPr lang="ru-RU" sz="1800" dirty="0" smtClean="0">
                <a:solidFill>
                  <a:schemeClr val="tx1"/>
                </a:solidFill>
              </a:rPr>
              <a:t>»;</a:t>
            </a:r>
            <a:endParaRPr lang="ru-RU" sz="1800" dirty="0" smtClean="0">
              <a:solidFill>
                <a:schemeClr val="tx1"/>
              </a:solidFill>
            </a:endParaRPr>
          </a:p>
          <a:p>
            <a:pPr marL="342900" indent="-342900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ru-RU" sz="1800" i="1" dirty="0" smtClean="0">
                <a:solidFill>
                  <a:schemeClr val="tx1"/>
                </a:solidFill>
              </a:rPr>
              <a:t>Сергей </a:t>
            </a:r>
            <a:r>
              <a:rPr lang="ru-RU" sz="1800" i="1" dirty="0">
                <a:solidFill>
                  <a:schemeClr val="tx1"/>
                </a:solidFill>
              </a:rPr>
              <a:t>Ушкин</a:t>
            </a:r>
            <a:r>
              <a:rPr lang="ru-RU" sz="1800" dirty="0">
                <a:solidFill>
                  <a:schemeClr val="tx1"/>
                </a:solidFill>
              </a:rPr>
              <a:t> </a:t>
            </a:r>
            <a:r>
              <a:rPr lang="ru-RU" sz="1800" dirty="0" smtClean="0">
                <a:solidFill>
                  <a:schemeClr val="tx1"/>
                </a:solidFill>
              </a:rPr>
              <a:t>- научный </a:t>
            </a:r>
            <a:r>
              <a:rPr lang="ru-RU" sz="1800" dirty="0">
                <a:solidFill>
                  <a:schemeClr val="tx1"/>
                </a:solidFill>
              </a:rPr>
              <a:t>сотрудник Научного центра социально-экономического мониторинга Республики Мордовия, преп. кафедры социологии МГУ им. Н.П. </a:t>
            </a:r>
            <a:r>
              <a:rPr lang="ru-RU" sz="1800" dirty="0" smtClean="0">
                <a:solidFill>
                  <a:schemeClr val="tx1"/>
                </a:solidFill>
              </a:rPr>
              <a:t>Огарёва;</a:t>
            </a:r>
            <a:endParaRPr lang="ru-RU" sz="1800" dirty="0" smtClean="0">
              <a:solidFill>
                <a:schemeClr val="tx1"/>
              </a:solidFill>
            </a:endParaRPr>
          </a:p>
          <a:p>
            <a:pPr marL="342900" indent="-342900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ru-RU" sz="1800" dirty="0" smtClean="0">
                <a:solidFill>
                  <a:schemeClr val="tx1"/>
                </a:solidFill>
              </a:rPr>
              <a:t>Коллектив сотрудников </a:t>
            </a:r>
            <a:r>
              <a:rPr lang="ru-RU" sz="1800" i="1" dirty="0">
                <a:solidFill>
                  <a:schemeClr val="tx1"/>
                </a:solidFill>
              </a:rPr>
              <a:t>Калининградской Социологической </a:t>
            </a:r>
            <a:r>
              <a:rPr lang="ru-RU" sz="1800" i="1" dirty="0" smtClean="0">
                <a:solidFill>
                  <a:schemeClr val="tx1"/>
                </a:solidFill>
              </a:rPr>
              <a:t>Службы</a:t>
            </a:r>
            <a:r>
              <a:rPr lang="en-US" sz="1800" i="1" dirty="0" smtClean="0">
                <a:solidFill>
                  <a:schemeClr val="tx1"/>
                </a:solidFill>
              </a:rPr>
              <a:t>.</a:t>
            </a:r>
          </a:p>
          <a:p>
            <a:pPr marL="0" indent="0" algn="just">
              <a:lnSpc>
                <a:spcPct val="90000"/>
              </a:lnSpc>
              <a:buNone/>
            </a:pPr>
            <a:r>
              <a:rPr lang="ru-RU" sz="1800" b="1" dirty="0">
                <a:solidFill>
                  <a:schemeClr val="tx1"/>
                </a:solidFill>
              </a:rPr>
              <a:t>Обработка «закрытых» вопросов</a:t>
            </a:r>
            <a:r>
              <a:rPr lang="ru-RU" sz="1800" dirty="0">
                <a:solidFill>
                  <a:schemeClr val="tx1"/>
                </a:solidFill>
              </a:rPr>
              <a:t>, а также подготовка </a:t>
            </a:r>
            <a:r>
              <a:rPr lang="ru-RU" sz="1800" b="1" dirty="0" smtClean="0">
                <a:solidFill>
                  <a:schemeClr val="tx1"/>
                </a:solidFill>
              </a:rPr>
              <a:t>общего аналитического резюме по </a:t>
            </a:r>
            <a:r>
              <a:rPr lang="ru-RU" sz="1800" b="1" dirty="0">
                <a:solidFill>
                  <a:schemeClr val="tx1"/>
                </a:solidFill>
              </a:rPr>
              <a:t>результатам исследования </a:t>
            </a:r>
            <a:r>
              <a:rPr lang="ru-RU" sz="1800" dirty="0">
                <a:solidFill>
                  <a:schemeClr val="tx1"/>
                </a:solidFill>
              </a:rPr>
              <a:t>осуществлены сотрудниками ЦИРКОН. </a:t>
            </a:r>
            <a:endParaRPr lang="ru-RU" sz="18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23528" y="6093296"/>
            <a:ext cx="83046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chemeClr val="bg1">
                    <a:lumMod val="50000"/>
                  </a:schemeClr>
                </a:solidFill>
              </a:rPr>
              <a:t>*</a:t>
            </a:r>
            <a:r>
              <a:rPr lang="ru-RU" sz="1200" dirty="0">
                <a:solidFill>
                  <a:schemeClr val="bg1">
                    <a:lumMod val="50000"/>
                  </a:schemeClr>
                </a:solidFill>
              </a:rPr>
              <a:t>Каждому из участников группы был предложен один «открытый» вопрос для анализа посредством кодировки суждений. Коды («варианты ответов») подобраны кодировщиками самостоятельно, на основе анализа всего массива суждений. В суждении могло быть выделено несколько «кодов», поэтому сумма ответов по каждому из вопросов превышает 100%.</a:t>
            </a:r>
            <a:endParaRPr lang="ru-RU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9727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881319">
            <a:off x="652200" y="1570360"/>
            <a:ext cx="3569654" cy="4843729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Инструментарий исследования 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3848" y="1252674"/>
            <a:ext cx="3528392" cy="4968071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691375">
            <a:off x="4948126" y="3436050"/>
            <a:ext cx="3956956" cy="2791287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</a:ln>
        </p:spPr>
      </p:pic>
      <p:sp>
        <p:nvSpPr>
          <p:cNvPr id="8" name="Скругленная прямоугольная выноска 7"/>
          <p:cNvSpPr/>
          <p:nvPr/>
        </p:nvSpPr>
        <p:spPr>
          <a:xfrm>
            <a:off x="209048" y="5785447"/>
            <a:ext cx="1656184" cy="870595"/>
          </a:xfrm>
          <a:prstGeom prst="wedgeRoundRectCallout">
            <a:avLst>
              <a:gd name="adj1" fmla="val 37518"/>
              <a:gd name="adj2" fmla="val -87252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Анкета-</a:t>
            </a:r>
            <a:r>
              <a:rPr lang="ru-RU" dirty="0" err="1" smtClean="0">
                <a:solidFill>
                  <a:schemeClr val="tx1"/>
                </a:solidFill>
              </a:rPr>
              <a:t>гайд</a:t>
            </a:r>
            <a:r>
              <a:rPr lang="ru-RU" dirty="0" smtClean="0">
                <a:solidFill>
                  <a:schemeClr val="tx1"/>
                </a:solidFill>
              </a:rPr>
              <a:t> интервью</a:t>
            </a:r>
            <a:endParaRPr lang="ru-RU" dirty="0"/>
          </a:p>
        </p:txBody>
      </p:sp>
      <p:sp>
        <p:nvSpPr>
          <p:cNvPr id="9" name="Скругленная прямоугольная выноска 8"/>
          <p:cNvSpPr/>
          <p:nvPr/>
        </p:nvSpPr>
        <p:spPr>
          <a:xfrm>
            <a:off x="6732240" y="1252673"/>
            <a:ext cx="1800200" cy="1175958"/>
          </a:xfrm>
          <a:prstGeom prst="wedgeRoundRectCallout">
            <a:avLst>
              <a:gd name="adj1" fmla="val -70029"/>
              <a:gd name="adj2" fmla="val 3557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Сценарий проведения  интервью (инструкция)</a:t>
            </a:r>
            <a:endParaRPr lang="ru-RU" dirty="0"/>
          </a:p>
        </p:txBody>
      </p:sp>
      <p:sp>
        <p:nvSpPr>
          <p:cNvPr id="10" name="Скругленная прямоугольная выноска 9"/>
          <p:cNvSpPr/>
          <p:nvPr/>
        </p:nvSpPr>
        <p:spPr>
          <a:xfrm>
            <a:off x="6876256" y="2780928"/>
            <a:ext cx="1980220" cy="870595"/>
          </a:xfrm>
          <a:prstGeom prst="wedgeRoundRectCallout">
            <a:avLst>
              <a:gd name="adj1" fmla="val -67729"/>
              <a:gd name="adj2" fmla="val 37473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Поздравительная открытка учителю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4821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Вопросы о жизни и профессии учителя </a:t>
            </a:r>
          </a:p>
        </p:txBody>
      </p:sp>
      <p:sp>
        <p:nvSpPr>
          <p:cNvPr id="4" name="Объект 1"/>
          <p:cNvSpPr>
            <a:spLocks noGrp="1"/>
          </p:cNvSpPr>
          <p:nvPr>
            <p:ph sz="half" idx="1"/>
          </p:nvPr>
        </p:nvSpPr>
        <p:spPr>
          <a:xfrm>
            <a:off x="468313" y="1125538"/>
            <a:ext cx="8207376" cy="5471814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chemeClr val="tx1"/>
                </a:solidFill>
              </a:rPr>
              <a:t>В рамках интервью учителям задавались следующие вопросы*: </a:t>
            </a:r>
          </a:p>
          <a:p>
            <a:r>
              <a:rPr lang="ru-RU" i="1" dirty="0" smtClean="0">
                <a:solidFill>
                  <a:schemeClr val="tx1"/>
                </a:solidFill>
              </a:rPr>
              <a:t>Скажите, почему Вы решили стать учителем?</a:t>
            </a:r>
          </a:p>
          <a:p>
            <a:r>
              <a:rPr lang="ru-RU" i="1" dirty="0" smtClean="0">
                <a:solidFill>
                  <a:schemeClr val="tx1"/>
                </a:solidFill>
              </a:rPr>
              <a:t>Что </a:t>
            </a:r>
            <a:r>
              <a:rPr lang="ru-RU" i="1" dirty="0">
                <a:solidFill>
                  <a:schemeClr val="tx1"/>
                </a:solidFill>
              </a:rPr>
              <a:t>для Вас это значит - быть учителем? В чем Вы видите свою главную задачу как учителя</a:t>
            </a:r>
            <a:r>
              <a:rPr lang="ru-RU" i="1" dirty="0" smtClean="0">
                <a:solidFill>
                  <a:schemeClr val="tx1"/>
                </a:solidFill>
              </a:rPr>
              <a:t>?</a:t>
            </a:r>
          </a:p>
          <a:p>
            <a:r>
              <a:rPr lang="ru-RU" i="1" dirty="0" smtClean="0">
                <a:solidFill>
                  <a:schemeClr val="tx1"/>
                </a:solidFill>
              </a:rPr>
              <a:t>В настоящее время происходит множество изменений, которые влияют на само понимание профессии учителя. Например, пересматривается воспитательная роль учителя, делается акцент на использовании интернет-технологий в обучении детей. Как Вы думаете, что будет с профессией учителя через 10 лет?</a:t>
            </a:r>
          </a:p>
          <a:p>
            <a:r>
              <a:rPr lang="ru-RU" i="1" dirty="0" smtClean="0">
                <a:solidFill>
                  <a:schemeClr val="tx1"/>
                </a:solidFill>
              </a:rPr>
              <a:t>Скажите, в целом, насколько Вы удовлетворены своим выбором профессии? Вам никогда не приходила в голову идея сменить профессию?</a:t>
            </a:r>
          </a:p>
          <a:p>
            <a:r>
              <a:rPr lang="ru-RU" i="1" dirty="0" smtClean="0">
                <a:solidFill>
                  <a:schemeClr val="tx1"/>
                </a:solidFill>
              </a:rPr>
              <a:t>Представьте себе лестницу из 100 ступеней. На верхних ее ступенях стоят представители тех профессий, которые считаются наиболее престижными в нашем обществе, на нижних – наименее престижных профессий. Как Вы считаете, где на этой лестнице находитесь сейчас Вы?</a:t>
            </a:r>
            <a:r>
              <a:rPr lang="ru-RU" i="1" dirty="0">
                <a:solidFill>
                  <a:schemeClr val="tx1"/>
                </a:solidFill>
              </a:rPr>
              <a:t>	</a:t>
            </a:r>
            <a:endParaRPr lang="ru-RU" i="1" dirty="0" smtClean="0">
              <a:solidFill>
                <a:schemeClr val="tx1"/>
              </a:solidFill>
            </a:endParaRPr>
          </a:p>
          <a:p>
            <a:r>
              <a:rPr lang="ru-RU" i="1" dirty="0" smtClean="0">
                <a:solidFill>
                  <a:schemeClr val="tx1"/>
                </a:solidFill>
              </a:rPr>
              <a:t>Если бы Вы могли написать министру образования письмо, которое он обязательно прочел бы, то о чем было бы это письмо?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chemeClr val="tx1"/>
                </a:solidFill>
              </a:rPr>
              <a:t>Кроме того, фиксировались также дополнительные данные по </a:t>
            </a:r>
            <a:r>
              <a:rPr lang="ru-RU" i="1" dirty="0" smtClean="0">
                <a:solidFill>
                  <a:schemeClr val="tx1"/>
                </a:solidFill>
              </a:rPr>
              <a:t>полу, возрасту, населенному пункту, типу образования, педагогическому стажу, типу школы, преподаваемым предметам </a:t>
            </a:r>
            <a:r>
              <a:rPr lang="ru-RU" dirty="0" smtClean="0">
                <a:solidFill>
                  <a:schemeClr val="tx1"/>
                </a:solidFill>
              </a:rPr>
              <a:t>и</a:t>
            </a:r>
            <a:r>
              <a:rPr lang="ru-RU" i="1" dirty="0" smtClean="0">
                <a:solidFill>
                  <a:schemeClr val="tx1"/>
                </a:solidFill>
              </a:rPr>
              <a:t> степени знакомства</a:t>
            </a:r>
            <a:r>
              <a:rPr lang="ru-RU" dirty="0" smtClean="0">
                <a:solidFill>
                  <a:schemeClr val="tx1"/>
                </a:solidFill>
              </a:rPr>
              <a:t> интервьюера с респондентом-учителем.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5536" y="6309320"/>
            <a:ext cx="8208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chemeClr val="bg1">
                    <a:lumMod val="50000"/>
                  </a:schemeClr>
                </a:solidFill>
              </a:rPr>
              <a:t>*Данные формулировки вопросов тестировались в ходе глубинных интервью с учителями (3 интервью) и обсуждались с членами профессионального сообщества, в т.ч. группы «Открытое мнение».</a:t>
            </a:r>
            <a:endParaRPr lang="ru-RU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72977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Характеристика выборочной совокупности</a:t>
            </a:r>
          </a:p>
        </p:txBody>
      </p:sp>
      <p:sp>
        <p:nvSpPr>
          <p:cNvPr id="4" name="Объект 1"/>
          <p:cNvSpPr>
            <a:spLocks noGrp="1"/>
          </p:cNvSpPr>
          <p:nvPr>
            <p:ph sz="half" idx="1"/>
          </p:nvPr>
        </p:nvSpPr>
        <p:spPr>
          <a:xfrm>
            <a:off x="468313" y="1125538"/>
            <a:ext cx="8207376" cy="5615830"/>
          </a:xfrm>
        </p:spPr>
        <p:txBody>
          <a:bodyPr>
            <a:noAutofit/>
          </a:bodyPr>
          <a:lstStyle/>
          <a:p>
            <a:pPr marL="0" indent="0" algn="just">
              <a:lnSpc>
                <a:spcPct val="80000"/>
              </a:lnSpc>
              <a:buNone/>
            </a:pPr>
            <a:r>
              <a:rPr lang="ru-RU" sz="1700" dirty="0" smtClean="0">
                <a:solidFill>
                  <a:schemeClr val="tx1"/>
                </a:solidFill>
              </a:rPr>
              <a:t>Итоговый </a:t>
            </a:r>
            <a:r>
              <a:rPr lang="ru-RU" sz="1700" dirty="0">
                <a:solidFill>
                  <a:schemeClr val="tx1"/>
                </a:solidFill>
              </a:rPr>
              <a:t>массив данных, полученных в ходе реализации </a:t>
            </a:r>
            <a:r>
              <a:rPr lang="ru-RU" sz="1700" dirty="0" smtClean="0">
                <a:solidFill>
                  <a:schemeClr val="tx1"/>
                </a:solidFill>
              </a:rPr>
              <a:t>второго и третьего видов процедур исследования, </a:t>
            </a:r>
            <a:r>
              <a:rPr lang="ru-RU" sz="1700" dirty="0">
                <a:solidFill>
                  <a:schemeClr val="tx1"/>
                </a:solidFill>
              </a:rPr>
              <a:t>состоит из </a:t>
            </a:r>
            <a:r>
              <a:rPr lang="ru-RU" sz="1700" dirty="0" smtClean="0">
                <a:solidFill>
                  <a:schemeClr val="tx1"/>
                </a:solidFill>
              </a:rPr>
              <a:t>351 анкеты. </a:t>
            </a:r>
          </a:p>
          <a:p>
            <a:pPr marL="0" indent="0" algn="just">
              <a:lnSpc>
                <a:spcPct val="80000"/>
              </a:lnSpc>
              <a:buNone/>
            </a:pPr>
            <a:r>
              <a:rPr lang="ru-RU" sz="1700" dirty="0" smtClean="0">
                <a:solidFill>
                  <a:schemeClr val="tx1"/>
                </a:solidFill>
              </a:rPr>
              <a:t>Рассматривая </a:t>
            </a:r>
            <a:r>
              <a:rPr lang="ru-RU" sz="1700" dirty="0">
                <a:solidFill>
                  <a:schemeClr val="tx1"/>
                </a:solidFill>
              </a:rPr>
              <a:t>распределение принявших участие в опросе учителей </a:t>
            </a:r>
            <a:r>
              <a:rPr lang="ru-RU" sz="1700" b="1" dirty="0">
                <a:solidFill>
                  <a:schemeClr val="tx1"/>
                </a:solidFill>
              </a:rPr>
              <a:t>по полу</a:t>
            </a:r>
            <a:r>
              <a:rPr lang="ru-RU" sz="1700" dirty="0">
                <a:solidFill>
                  <a:schemeClr val="tx1"/>
                </a:solidFill>
              </a:rPr>
              <a:t>, можно подтвердить представление о том, что </a:t>
            </a:r>
            <a:r>
              <a:rPr lang="ru-RU" sz="1700" b="1" dirty="0">
                <a:solidFill>
                  <a:schemeClr val="tx1"/>
                </a:solidFill>
              </a:rPr>
              <a:t>учитель – в большей степени «женская» профессия </a:t>
            </a:r>
            <a:r>
              <a:rPr lang="ru-RU" sz="1700" dirty="0">
                <a:solidFill>
                  <a:schemeClr val="tx1"/>
                </a:solidFill>
              </a:rPr>
              <a:t>– абсолютное большинство опрошенных респондентов составили женщины-учителя - 89% </a:t>
            </a:r>
            <a:r>
              <a:rPr lang="ru-RU" sz="1700" dirty="0" smtClean="0">
                <a:solidFill>
                  <a:schemeClr val="tx1"/>
                </a:solidFill>
              </a:rPr>
              <a:t>(314 </a:t>
            </a:r>
            <a:r>
              <a:rPr lang="ru-RU" sz="1700" dirty="0">
                <a:solidFill>
                  <a:schemeClr val="tx1"/>
                </a:solidFill>
              </a:rPr>
              <a:t>человек), тогда как мужчин-учителей оказалось только 11% </a:t>
            </a:r>
            <a:r>
              <a:rPr lang="ru-RU" sz="1700" dirty="0" smtClean="0">
                <a:solidFill>
                  <a:schemeClr val="tx1"/>
                </a:solidFill>
              </a:rPr>
              <a:t>(37 </a:t>
            </a:r>
            <a:r>
              <a:rPr lang="ru-RU" sz="1700" dirty="0">
                <a:solidFill>
                  <a:schemeClr val="tx1"/>
                </a:solidFill>
              </a:rPr>
              <a:t>человек). </a:t>
            </a:r>
          </a:p>
          <a:p>
            <a:pPr marL="0" indent="0" algn="just">
              <a:lnSpc>
                <a:spcPct val="80000"/>
              </a:lnSpc>
              <a:buNone/>
            </a:pPr>
            <a:r>
              <a:rPr lang="ru-RU" sz="1700" b="1" dirty="0">
                <a:solidFill>
                  <a:schemeClr val="tx1"/>
                </a:solidFill>
              </a:rPr>
              <a:t>Абсолютное большинство опрошенных учителей имеют специальное педагогическое образование </a:t>
            </a:r>
            <a:r>
              <a:rPr lang="ru-RU" sz="1700" dirty="0">
                <a:solidFill>
                  <a:schemeClr val="tx1"/>
                </a:solidFill>
              </a:rPr>
              <a:t>– </a:t>
            </a:r>
            <a:r>
              <a:rPr lang="ru-RU" sz="1700" dirty="0" smtClean="0">
                <a:solidFill>
                  <a:schemeClr val="tx1"/>
                </a:solidFill>
              </a:rPr>
              <a:t>89%; </a:t>
            </a:r>
            <a:r>
              <a:rPr lang="ru-RU" sz="1700" dirty="0">
                <a:solidFill>
                  <a:schemeClr val="tx1"/>
                </a:solidFill>
              </a:rPr>
              <a:t>без такого образования работают только </a:t>
            </a:r>
            <a:r>
              <a:rPr lang="ru-RU" sz="1700" dirty="0" smtClean="0">
                <a:solidFill>
                  <a:schemeClr val="tx1"/>
                </a:solidFill>
              </a:rPr>
              <a:t>38 </a:t>
            </a:r>
            <a:r>
              <a:rPr lang="ru-RU" sz="1700" dirty="0">
                <a:solidFill>
                  <a:schemeClr val="tx1"/>
                </a:solidFill>
              </a:rPr>
              <a:t>учителей (</a:t>
            </a:r>
            <a:r>
              <a:rPr lang="ru-RU" sz="1700" dirty="0" smtClean="0">
                <a:solidFill>
                  <a:schemeClr val="tx1"/>
                </a:solidFill>
              </a:rPr>
              <a:t>11%). </a:t>
            </a:r>
            <a:r>
              <a:rPr lang="ru-RU" sz="1700" dirty="0">
                <a:solidFill>
                  <a:schemeClr val="tx1"/>
                </a:solidFill>
              </a:rPr>
              <a:t>Две трети опрошенных учителей (</a:t>
            </a:r>
            <a:r>
              <a:rPr lang="ru-RU" sz="1700" dirty="0" smtClean="0">
                <a:solidFill>
                  <a:schemeClr val="tx1"/>
                </a:solidFill>
              </a:rPr>
              <a:t>66%) </a:t>
            </a:r>
            <a:r>
              <a:rPr lang="ru-RU" sz="1700" dirty="0">
                <a:solidFill>
                  <a:schemeClr val="tx1"/>
                </a:solidFill>
              </a:rPr>
              <a:t>преподают в </a:t>
            </a:r>
            <a:r>
              <a:rPr lang="ru-RU" sz="1700" b="1" dirty="0">
                <a:solidFill>
                  <a:schemeClr val="tx1"/>
                </a:solidFill>
              </a:rPr>
              <a:t>общеобразовательных школах</a:t>
            </a:r>
            <a:r>
              <a:rPr lang="ru-RU" sz="1700" dirty="0">
                <a:solidFill>
                  <a:schemeClr val="tx1"/>
                </a:solidFill>
              </a:rPr>
              <a:t>, и еще треть (</a:t>
            </a:r>
            <a:r>
              <a:rPr lang="ru-RU" sz="1700" dirty="0" smtClean="0">
                <a:solidFill>
                  <a:schemeClr val="tx1"/>
                </a:solidFill>
              </a:rPr>
              <a:t>34%) </a:t>
            </a:r>
            <a:r>
              <a:rPr lang="ru-RU" sz="1700" dirty="0">
                <a:solidFill>
                  <a:schemeClr val="tx1"/>
                </a:solidFill>
              </a:rPr>
              <a:t>– </a:t>
            </a:r>
            <a:r>
              <a:rPr lang="ru-RU" sz="1700" b="1" dirty="0">
                <a:solidFill>
                  <a:schemeClr val="tx1"/>
                </a:solidFill>
              </a:rPr>
              <a:t>в специализированных </a:t>
            </a:r>
            <a:r>
              <a:rPr lang="ru-RU" sz="1700" dirty="0">
                <a:solidFill>
                  <a:schemeClr val="tx1"/>
                </a:solidFill>
              </a:rPr>
              <a:t>– лицеях, гимназиях, школах с углубленным изучением дополнительных предметов. </a:t>
            </a:r>
          </a:p>
          <a:p>
            <a:pPr marL="0" indent="0" algn="just">
              <a:lnSpc>
                <a:spcPct val="80000"/>
              </a:lnSpc>
              <a:buNone/>
            </a:pPr>
            <a:r>
              <a:rPr lang="ru-RU" sz="1700" b="1" dirty="0">
                <a:solidFill>
                  <a:schemeClr val="tx1"/>
                </a:solidFill>
              </a:rPr>
              <a:t>По возрасту </a:t>
            </a:r>
            <a:r>
              <a:rPr lang="ru-RU" sz="1700" dirty="0">
                <a:solidFill>
                  <a:schemeClr val="tx1"/>
                </a:solidFill>
              </a:rPr>
              <a:t>респондентов можно разделить на три группы. Наиболее широко представленной оказалась группа респондентов в возрасте </a:t>
            </a:r>
            <a:r>
              <a:rPr lang="ru-RU" sz="1700" dirty="0" smtClean="0">
                <a:solidFill>
                  <a:schemeClr val="tx1"/>
                </a:solidFill>
              </a:rPr>
              <a:t>от </a:t>
            </a:r>
            <a:r>
              <a:rPr lang="ru-RU" sz="1700" dirty="0">
                <a:solidFill>
                  <a:schemeClr val="tx1"/>
                </a:solidFill>
              </a:rPr>
              <a:t>35 до 55 лет – к ней относится половина респондентов (</a:t>
            </a:r>
            <a:r>
              <a:rPr lang="ru-RU" sz="1700" dirty="0" smtClean="0">
                <a:solidFill>
                  <a:schemeClr val="tx1"/>
                </a:solidFill>
              </a:rPr>
              <a:t>53%), </a:t>
            </a:r>
            <a:r>
              <a:rPr lang="ru-RU" sz="1700" dirty="0">
                <a:solidFill>
                  <a:schemeClr val="tx1"/>
                </a:solidFill>
              </a:rPr>
              <a:t>далее следует группа учителей в возрасте до 35 лет – их оказалось чуть больше четверти (</a:t>
            </a:r>
            <a:r>
              <a:rPr lang="ru-RU" sz="1700" dirty="0" smtClean="0">
                <a:solidFill>
                  <a:schemeClr val="tx1"/>
                </a:solidFill>
              </a:rPr>
              <a:t>28%), </a:t>
            </a:r>
            <a:r>
              <a:rPr lang="ru-RU" sz="1700" dirty="0">
                <a:solidFill>
                  <a:schemeClr val="tx1"/>
                </a:solidFill>
              </a:rPr>
              <a:t>и, наконец, наименее малочисленная – но достаточно обширная – группа в возрасте 55 лет и более, куда вошло </a:t>
            </a:r>
            <a:r>
              <a:rPr lang="ru-RU" sz="1700" dirty="0" smtClean="0">
                <a:solidFill>
                  <a:schemeClr val="tx1"/>
                </a:solidFill>
              </a:rPr>
              <a:t>18% </a:t>
            </a:r>
            <a:r>
              <a:rPr lang="ru-RU" sz="1700" dirty="0">
                <a:solidFill>
                  <a:schemeClr val="tx1"/>
                </a:solidFill>
              </a:rPr>
              <a:t>респондентов. Учитывая гендерные особенности профессии учителя, можно заключить, что достаточно большая часть респондентов продолжают работать, находясь на пенсии. </a:t>
            </a:r>
          </a:p>
          <a:p>
            <a:pPr marL="0" indent="0" algn="just">
              <a:lnSpc>
                <a:spcPct val="80000"/>
              </a:lnSpc>
              <a:buNone/>
            </a:pPr>
            <a:r>
              <a:rPr lang="ru-RU" sz="1700" b="1" dirty="0">
                <a:solidFill>
                  <a:schemeClr val="tx1"/>
                </a:solidFill>
              </a:rPr>
              <a:t>По стажу работы</a:t>
            </a:r>
            <a:r>
              <a:rPr lang="ru-RU" sz="1700" dirty="0">
                <a:solidFill>
                  <a:schemeClr val="tx1"/>
                </a:solidFill>
              </a:rPr>
              <a:t> респонденты также были поделены на 3 группы – большинство опрошенных учителей (</a:t>
            </a:r>
            <a:r>
              <a:rPr lang="ru-RU" sz="1700" dirty="0" smtClean="0">
                <a:solidFill>
                  <a:schemeClr val="tx1"/>
                </a:solidFill>
              </a:rPr>
              <a:t>40%) </a:t>
            </a:r>
            <a:r>
              <a:rPr lang="ru-RU" sz="1700" dirty="0">
                <a:solidFill>
                  <a:schemeClr val="tx1"/>
                </a:solidFill>
              </a:rPr>
              <a:t>работают в профессии более 25 лет, треть (</a:t>
            </a:r>
            <a:r>
              <a:rPr lang="ru-RU" sz="1700" dirty="0" smtClean="0">
                <a:solidFill>
                  <a:schemeClr val="tx1"/>
                </a:solidFill>
              </a:rPr>
              <a:t>35%) </a:t>
            </a:r>
            <a:r>
              <a:rPr lang="ru-RU" sz="1700" dirty="0">
                <a:solidFill>
                  <a:schemeClr val="tx1"/>
                </a:solidFill>
              </a:rPr>
              <a:t>– более 10, но менее 25 лет, и еще четверть (</a:t>
            </a:r>
            <a:r>
              <a:rPr lang="ru-RU" sz="1700" dirty="0" smtClean="0">
                <a:solidFill>
                  <a:schemeClr val="tx1"/>
                </a:solidFill>
              </a:rPr>
              <a:t>25%) </a:t>
            </a:r>
            <a:r>
              <a:rPr lang="ru-RU" sz="1700" dirty="0">
                <a:solidFill>
                  <a:schemeClr val="tx1"/>
                </a:solidFill>
              </a:rPr>
              <a:t>– менее 10 лет</a:t>
            </a:r>
            <a:r>
              <a:rPr lang="ru-RU" sz="1700" dirty="0" smtClean="0">
                <a:solidFill>
                  <a:schemeClr val="tx1"/>
                </a:solidFill>
              </a:rPr>
              <a:t>.</a:t>
            </a:r>
          </a:p>
          <a:p>
            <a:pPr marL="0" indent="0" algn="just">
              <a:lnSpc>
                <a:spcPct val="80000"/>
              </a:lnSpc>
              <a:buNone/>
            </a:pPr>
            <a:r>
              <a:rPr lang="ru-RU" sz="1700" dirty="0" smtClean="0">
                <a:solidFill>
                  <a:schemeClr val="tx1"/>
                </a:solidFill>
              </a:rPr>
              <a:t>В исследовании приняли участие респонденты из </a:t>
            </a:r>
            <a:r>
              <a:rPr lang="ru-RU" sz="1700" b="1" dirty="0" smtClean="0">
                <a:solidFill>
                  <a:schemeClr val="tx1"/>
                </a:solidFill>
              </a:rPr>
              <a:t>47 регионов всех федеральных округов </a:t>
            </a:r>
            <a:r>
              <a:rPr lang="ru-RU" sz="1700" dirty="0" smtClean="0">
                <a:solidFill>
                  <a:schemeClr val="tx1"/>
                </a:solidFill>
              </a:rPr>
              <a:t>РФ.</a:t>
            </a:r>
          </a:p>
        </p:txBody>
      </p:sp>
    </p:spTree>
    <p:extLst>
      <p:ext uri="{BB962C8B-B14F-4D97-AF65-F5344CB8AC3E}">
        <p14:creationId xmlns:p14="http://schemas.microsoft.com/office/powerpoint/2010/main" val="37190112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/>
              <a:t>Характеристика выборочной совокупности </a:t>
            </a:r>
            <a:endParaRPr lang="ru-RU" sz="2400" dirty="0"/>
          </a:p>
        </p:txBody>
      </p:sp>
      <p:graphicFrame>
        <p:nvGraphicFramePr>
          <p:cNvPr id="5" name="Объект 8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474278836"/>
              </p:ext>
            </p:extLst>
          </p:nvPr>
        </p:nvGraphicFramePr>
        <p:xfrm>
          <a:off x="450882" y="1124744"/>
          <a:ext cx="8369589" cy="54006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8369589"/>
              </a:tblGrid>
              <a:tr h="318264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solidFill>
                            <a:schemeClr val="bg1"/>
                          </a:solidFill>
                        </a:rPr>
                        <a:t>Распределение респондентов</a:t>
                      </a:r>
                      <a:r>
                        <a:rPr lang="ru-RU" sz="1400" baseline="0" dirty="0" smtClean="0">
                          <a:solidFill>
                            <a:schemeClr val="bg1"/>
                          </a:solidFill>
                        </a:rPr>
                        <a:t> по социально-демографическим характеристикам, %</a:t>
                      </a:r>
                      <a:endParaRPr lang="ru-RU" sz="1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508233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75" b="2534"/>
          <a:stretch/>
        </p:blipFill>
        <p:spPr bwMode="auto">
          <a:xfrm>
            <a:off x="652925" y="1484784"/>
            <a:ext cx="7881810" cy="491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722521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ЦИРКОН">
  <a:themeElements>
    <a:clrScheme name="ЦИРКОН">
      <a:dk1>
        <a:srgbClr val="000000"/>
      </a:dk1>
      <a:lt1>
        <a:srgbClr val="FFFFFF"/>
      </a:lt1>
      <a:dk2>
        <a:srgbClr val="D2D2D2"/>
      </a:dk2>
      <a:lt2>
        <a:srgbClr val="FFFFFF"/>
      </a:lt2>
      <a:accent1>
        <a:srgbClr val="6E2A13"/>
      </a:accent1>
      <a:accent2>
        <a:srgbClr val="AC2E23"/>
      </a:accent2>
      <a:accent3>
        <a:srgbClr val="563A65"/>
      </a:accent3>
      <a:accent4>
        <a:srgbClr val="827896"/>
      </a:accent4>
      <a:accent5>
        <a:srgbClr val="777262"/>
      </a:accent5>
      <a:accent6>
        <a:srgbClr val="AD9F7F"/>
      </a:accent6>
      <a:hlink>
        <a:srgbClr val="563A65"/>
      </a:hlink>
      <a:folHlink>
        <a:srgbClr val="77726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2184</TotalTime>
  <Words>4734</Words>
  <Application>Microsoft Office PowerPoint</Application>
  <PresentationFormat>Экран (4:3)</PresentationFormat>
  <Paragraphs>218</Paragraphs>
  <Slides>29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ЦИРКОН</vt:lpstr>
      <vt:lpstr>Презентация PowerPoint</vt:lpstr>
      <vt:lpstr>Общее описание проекта</vt:lpstr>
      <vt:lpstr>Социологический флешмоб: идея проекта </vt:lpstr>
      <vt:lpstr>Социологический флешмоб: реализация проекта </vt:lpstr>
      <vt:lpstr>Социологический флешмоб: реализация проекта </vt:lpstr>
      <vt:lpstr>Инструментарий исследования </vt:lpstr>
      <vt:lpstr>Вопросы о жизни и профессии учителя </vt:lpstr>
      <vt:lpstr>Характеристика выборочной совокупности</vt:lpstr>
      <vt:lpstr>Характеристика выборочной совокупности </vt:lpstr>
      <vt:lpstr>Презентация PowerPoint</vt:lpstr>
      <vt:lpstr>1. Мотивы выбора профессии</vt:lpstr>
      <vt:lpstr>1. Мотивы выбора профессии</vt:lpstr>
      <vt:lpstr>1. Мотивы выбора профессии</vt:lpstr>
      <vt:lpstr>2. Главная задача учителя </vt:lpstr>
      <vt:lpstr>2. Главная задача учителя </vt:lpstr>
      <vt:lpstr>2. Главная задача учителя </vt:lpstr>
      <vt:lpstr>3. Представления о будущем профессии</vt:lpstr>
      <vt:lpstr>3. Представления о будущем профессии</vt:lpstr>
      <vt:lpstr>3. Представления о будущем профессии</vt:lpstr>
      <vt:lpstr>4. Удовлетворенность выбором профессии </vt:lpstr>
      <vt:lpstr>4. Удовлетворенность выбором профессии</vt:lpstr>
      <vt:lpstr>5. Профессиональное самопозиционирование учителей </vt:lpstr>
      <vt:lpstr>5. Профессиональное самопозиционирование учителей </vt:lpstr>
      <vt:lpstr>6. Актуальная проблематика в «письмах министру»</vt:lpstr>
      <vt:lpstr>6. Актуальная проблематика в «письмах министру»</vt:lpstr>
      <vt:lpstr>6. Актуальная проблематика в «письмах министру»</vt:lpstr>
      <vt:lpstr>Общие выводы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Даша</dc:creator>
  <cp:lastModifiedBy>Darya V. Maltceva</cp:lastModifiedBy>
  <cp:revision>212</cp:revision>
  <dcterms:created xsi:type="dcterms:W3CDTF">2012-10-28T21:57:31Z</dcterms:created>
  <dcterms:modified xsi:type="dcterms:W3CDTF">2014-10-16T10:45:04Z</dcterms:modified>
</cp:coreProperties>
</file>